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81" r:id="rId3"/>
    <p:sldId id="377" r:id="rId4"/>
    <p:sldId id="360" r:id="rId5"/>
    <p:sldId id="383" r:id="rId6"/>
    <p:sldId id="385" r:id="rId7"/>
    <p:sldId id="390" r:id="rId8"/>
    <p:sldId id="392" r:id="rId9"/>
    <p:sldId id="386" r:id="rId10"/>
    <p:sldId id="389" r:id="rId11"/>
    <p:sldId id="394" r:id="rId12"/>
    <p:sldId id="387" r:id="rId13"/>
    <p:sldId id="355" r:id="rId14"/>
  </p:sldIdLst>
  <p:sldSz cx="9144000" cy="6858000" type="screen4x3"/>
  <p:notesSz cx="6735763" cy="98663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61314ADB-A7CE-44D1-A6A7-1AA08F5B642B}">
          <p14:sldIdLst>
            <p14:sldId id="256"/>
            <p14:sldId id="381"/>
            <p14:sldId id="377"/>
            <p14:sldId id="360"/>
            <p14:sldId id="383"/>
            <p14:sldId id="385"/>
            <p14:sldId id="390"/>
            <p14:sldId id="392"/>
            <p14:sldId id="386"/>
            <p14:sldId id="389"/>
            <p14:sldId id="394"/>
            <p14:sldId id="387"/>
            <p14:sldId id="35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嚴翊倫" initials="嚴翊倫" lastIdx="3" clrIdx="0"/>
  <p:cmAuthor id="1" name="陳妍伶" initials="陳妍伶" lastIdx="3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536A"/>
    <a:srgbClr val="006865"/>
    <a:srgbClr val="FF0066"/>
    <a:srgbClr val="F2DCDB"/>
    <a:srgbClr val="E6E0EC"/>
    <a:srgbClr val="031AC7"/>
    <a:srgbClr val="0000FF"/>
    <a:srgbClr val="660066"/>
    <a:srgbClr val="0066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1EBBBCC-DAD2-459C-BE2E-F6DE35CF9A28}" styleName="深色樣式 2 - 輔色 3/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44" autoAdjust="0"/>
    <p:restoredTop sz="96391" autoAdjust="0"/>
  </p:normalViewPr>
  <p:slideViewPr>
    <p:cSldViewPr>
      <p:cViewPr varScale="1">
        <p:scale>
          <a:sx n="86" d="100"/>
          <a:sy n="86" d="100"/>
        </p:scale>
        <p:origin x="1325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4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2910" y="78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9565" cy="493316"/>
          </a:xfrm>
          <a:prstGeom prst="rect">
            <a:avLst/>
          </a:prstGeom>
        </p:spPr>
        <p:txBody>
          <a:bodyPr vert="horz" lIns="90738" tIns="45370" rIns="90738" bIns="4537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14628" y="1"/>
            <a:ext cx="2919565" cy="493316"/>
          </a:xfrm>
          <a:prstGeom prst="rect">
            <a:avLst/>
          </a:prstGeom>
        </p:spPr>
        <p:txBody>
          <a:bodyPr vert="horz" lIns="90738" tIns="45370" rIns="90738" bIns="45370" rtlCol="0"/>
          <a:lstStyle>
            <a:lvl1pPr algn="r">
              <a:defRPr sz="1200"/>
            </a:lvl1pPr>
          </a:lstStyle>
          <a:p>
            <a:fld id="{D63A8157-8B1A-40A9-AEA8-E4815639AD76}" type="datetimeFigureOut">
              <a:rPr lang="zh-TW" altLang="en-US" smtClean="0"/>
              <a:t>2022/6/16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2" y="9371415"/>
            <a:ext cx="2919565" cy="493316"/>
          </a:xfrm>
          <a:prstGeom prst="rect">
            <a:avLst/>
          </a:prstGeom>
        </p:spPr>
        <p:txBody>
          <a:bodyPr vert="horz" lIns="90738" tIns="45370" rIns="90738" bIns="4537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14628" y="9371415"/>
            <a:ext cx="2919565" cy="493316"/>
          </a:xfrm>
          <a:prstGeom prst="rect">
            <a:avLst/>
          </a:prstGeom>
        </p:spPr>
        <p:txBody>
          <a:bodyPr vert="horz" lIns="90738" tIns="45370" rIns="90738" bIns="45370" rtlCol="0" anchor="b"/>
          <a:lstStyle>
            <a:lvl1pPr algn="r">
              <a:defRPr sz="1200"/>
            </a:lvl1pPr>
          </a:lstStyle>
          <a:p>
            <a:fld id="{E3ADB96D-6F0B-45AE-BF81-0B7EDF3BFDB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11368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9" y="5"/>
            <a:ext cx="2918830" cy="493315"/>
          </a:xfrm>
          <a:prstGeom prst="rect">
            <a:avLst/>
          </a:prstGeom>
        </p:spPr>
        <p:txBody>
          <a:bodyPr vert="horz" lIns="90738" tIns="45370" rIns="90738" bIns="4537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15382" y="5"/>
            <a:ext cx="2918830" cy="493315"/>
          </a:xfrm>
          <a:prstGeom prst="rect">
            <a:avLst/>
          </a:prstGeom>
        </p:spPr>
        <p:txBody>
          <a:bodyPr vert="horz" lIns="90738" tIns="45370" rIns="90738" bIns="45370" rtlCol="0"/>
          <a:lstStyle>
            <a:lvl1pPr algn="r">
              <a:defRPr sz="1200"/>
            </a:lvl1pPr>
          </a:lstStyle>
          <a:p>
            <a:fld id="{09B07025-1E50-4E42-804A-BDA7224E030E}" type="datetimeFigureOut">
              <a:rPr lang="zh-TW" altLang="en-US" smtClean="0"/>
              <a:pPr/>
              <a:t>2022/6/16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29187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38" tIns="45370" rIns="90738" bIns="4537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3577" y="4686501"/>
            <a:ext cx="5388610" cy="4439841"/>
          </a:xfrm>
          <a:prstGeom prst="rect">
            <a:avLst/>
          </a:prstGeom>
        </p:spPr>
        <p:txBody>
          <a:bodyPr vert="horz" lIns="90738" tIns="45370" rIns="90738" bIns="4537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9" y="9371290"/>
            <a:ext cx="2918830" cy="493315"/>
          </a:xfrm>
          <a:prstGeom prst="rect">
            <a:avLst/>
          </a:prstGeom>
        </p:spPr>
        <p:txBody>
          <a:bodyPr vert="horz" lIns="90738" tIns="45370" rIns="90738" bIns="4537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15382" y="9371290"/>
            <a:ext cx="2918830" cy="493315"/>
          </a:xfrm>
          <a:prstGeom prst="rect">
            <a:avLst/>
          </a:prstGeom>
        </p:spPr>
        <p:txBody>
          <a:bodyPr vert="horz" lIns="90738" tIns="45370" rIns="90738" bIns="45370" rtlCol="0" anchor="b"/>
          <a:lstStyle>
            <a:lvl1pPr algn="r">
              <a:defRPr sz="1200"/>
            </a:lvl1pPr>
          </a:lstStyle>
          <a:p>
            <a:fld id="{0A7E7B58-A5FF-4598-BBF2-0E4F2930847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1974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7E7B58-A5FF-4598-BBF2-0E4F2930847E}" type="slidenum">
              <a:rPr lang="zh-TW" altLang="en-US" smtClean="0"/>
              <a:pPr/>
              <a:t>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88866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7E7B58-A5FF-4598-BBF2-0E4F2930847E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2685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2204864"/>
            <a:ext cx="9144000" cy="866527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FF0066"/>
                </a:solidFill>
                <a:effectLst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華泰_製作物_簡報內頁更新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cxnSp>
        <p:nvCxnSpPr>
          <p:cNvPr id="8" name="直線接點 7"/>
          <p:cNvCxnSpPr/>
          <p:nvPr userDrawn="1"/>
        </p:nvCxnSpPr>
        <p:spPr>
          <a:xfrm>
            <a:off x="543966" y="928670"/>
            <a:ext cx="8100000" cy="1588"/>
          </a:xfrm>
          <a:prstGeom prst="line">
            <a:avLst/>
          </a:prstGeom>
          <a:ln w="3175">
            <a:solidFill>
              <a:srgbClr val="D72F6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10"/>
          <p:cNvSpPr txBox="1">
            <a:spLocks/>
          </p:cNvSpPr>
          <p:nvPr userDrawn="1"/>
        </p:nvSpPr>
        <p:spPr>
          <a:xfrm>
            <a:off x="6572264" y="6082643"/>
            <a:ext cx="2571736" cy="32135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華康黑體 Std W5" pitchFamily="34" charset="-120"/>
                <a:ea typeface="華康黑體 Std W5" pitchFamily="34" charset="-120"/>
                <a:cs typeface="+mn-cs"/>
              </a:rPr>
              <a:t>最關心客戶健康的銀行  </a:t>
            </a:r>
            <a:r>
              <a:rPr kumimoji="0" lang="en-US" altLang="zh-TW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華康黑體 Std W5" pitchFamily="34" charset="-120"/>
                <a:ea typeface="華康黑體 Std W5" pitchFamily="34" charset="-120"/>
                <a:cs typeface="+mn-cs"/>
              </a:rPr>
              <a:t>0</a:t>
            </a:r>
            <a:fld id="{7B7C102D-0024-410D-A5C1-20FCE2A3623F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華康黑體 Std W5" pitchFamily="34" charset="-120"/>
                <a:ea typeface="華康黑體 Std W5" pitchFamily="34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zh-TW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華康黑體 Std W5" pitchFamily="34" charset="-120"/>
                <a:ea typeface="華康黑體 Std W5" pitchFamily="34" charset="-120"/>
                <a:cs typeface="+mn-cs"/>
              </a:rPr>
              <a:t> </a:t>
            </a:r>
            <a:endParaRPr kumimoji="0" lang="zh-TW" altLang="en-U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7420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華泰_製作物_簡報內頁更新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cxnSp>
        <p:nvCxnSpPr>
          <p:cNvPr id="8" name="直線接點 7"/>
          <p:cNvCxnSpPr/>
          <p:nvPr userDrawn="1"/>
        </p:nvCxnSpPr>
        <p:spPr>
          <a:xfrm>
            <a:off x="522000" y="764704"/>
            <a:ext cx="8100000" cy="1588"/>
          </a:xfrm>
          <a:prstGeom prst="line">
            <a:avLst/>
          </a:prstGeom>
          <a:ln w="3175">
            <a:solidFill>
              <a:srgbClr val="D72F6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投影片編號版面配置區 10"/>
          <p:cNvSpPr txBox="1">
            <a:spLocks/>
          </p:cNvSpPr>
          <p:nvPr userDrawn="1"/>
        </p:nvSpPr>
        <p:spPr>
          <a:xfrm>
            <a:off x="6572264" y="6082643"/>
            <a:ext cx="2571736" cy="32135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華康黑體 Std W5" pitchFamily="34" charset="-120"/>
                <a:ea typeface="華康黑體 Std W5" pitchFamily="34" charset="-120"/>
                <a:cs typeface="+mn-cs"/>
              </a:rPr>
              <a:t>最關心客戶健康的銀行  </a:t>
            </a:r>
            <a:r>
              <a:rPr kumimoji="0" lang="en-US" altLang="zh-TW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華康黑體 Std W5" pitchFamily="34" charset="-120"/>
                <a:ea typeface="華康黑體 Std W5" pitchFamily="34" charset="-120"/>
                <a:cs typeface="+mn-cs"/>
              </a:rPr>
              <a:t>0</a:t>
            </a:r>
            <a:fld id="{7B7C102D-0024-410D-A5C1-20FCE2A3623F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華康黑體 Std W5" pitchFamily="34" charset="-120"/>
                <a:ea typeface="華康黑體 Std W5" pitchFamily="34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zh-TW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華康黑體 Std W5" pitchFamily="34" charset="-120"/>
                <a:ea typeface="華康黑體 Std W5" pitchFamily="34" charset="-120"/>
                <a:cs typeface="+mn-cs"/>
              </a:rPr>
              <a:t> </a:t>
            </a:r>
            <a:endParaRPr kumimoji="0" lang="zh-TW" altLang="en-U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華泰_製作物_簡報內頁更新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投影片編號版面配置區 10"/>
          <p:cNvSpPr txBox="1">
            <a:spLocks/>
          </p:cNvSpPr>
          <p:nvPr userDrawn="1"/>
        </p:nvSpPr>
        <p:spPr>
          <a:xfrm>
            <a:off x="7092280" y="6082643"/>
            <a:ext cx="2051720" cy="321353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華康黑體 Std W5" pitchFamily="34" charset="-120"/>
                <a:ea typeface="華康黑體 Std W5" pitchFamily="34" charset="-120"/>
                <a:cs typeface="+mn-cs"/>
              </a:rPr>
              <a:t>最關心客戶健康的銀行</a:t>
            </a:r>
            <a:endParaRPr kumimoji="0" lang="zh-TW" altLang="en-U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5" name="直線接點 4"/>
          <p:cNvCxnSpPr/>
          <p:nvPr userDrawn="1"/>
        </p:nvCxnSpPr>
        <p:spPr>
          <a:xfrm>
            <a:off x="543966" y="928670"/>
            <a:ext cx="8100000" cy="1588"/>
          </a:xfrm>
          <a:prstGeom prst="line">
            <a:avLst/>
          </a:prstGeom>
          <a:ln w="3175">
            <a:solidFill>
              <a:srgbClr val="D72F6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82305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華泰_製作物_簡報內頁更新-02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01"/>
          <a:stretch/>
        </p:blipFill>
        <p:spPr>
          <a:xfrm>
            <a:off x="0" y="-1"/>
            <a:ext cx="9144000" cy="5741773"/>
          </a:xfrm>
          <a:prstGeom prst="rect">
            <a:avLst/>
          </a:prstGeom>
        </p:spPr>
      </p:pic>
      <p:sp>
        <p:nvSpPr>
          <p:cNvPr id="12" name="投影片編號版面配置區 10"/>
          <p:cNvSpPr txBox="1">
            <a:spLocks/>
          </p:cNvSpPr>
          <p:nvPr userDrawn="1"/>
        </p:nvSpPr>
        <p:spPr>
          <a:xfrm>
            <a:off x="7092280" y="6082643"/>
            <a:ext cx="2051720" cy="321353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華康黑體 Std W5" pitchFamily="34" charset="-120"/>
                <a:ea typeface="華康黑體 Std W5" pitchFamily="34" charset="-120"/>
                <a:cs typeface="+mn-cs"/>
              </a:rPr>
              <a:t>最關心客戶健康的銀行</a:t>
            </a:r>
            <a:endParaRPr kumimoji="0" lang="zh-TW" altLang="en-U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5" name="直線接點 4"/>
          <p:cNvCxnSpPr/>
          <p:nvPr userDrawn="1"/>
        </p:nvCxnSpPr>
        <p:spPr>
          <a:xfrm>
            <a:off x="543966" y="928670"/>
            <a:ext cx="8100000" cy="1588"/>
          </a:xfrm>
          <a:prstGeom prst="line">
            <a:avLst/>
          </a:prstGeom>
          <a:ln w="3175">
            <a:solidFill>
              <a:srgbClr val="D72F6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 userDrawn="1"/>
        </p:nvSpPr>
        <p:spPr>
          <a:xfrm>
            <a:off x="0" y="5254551"/>
            <a:ext cx="9144000" cy="16034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4583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線接點 6"/>
          <p:cNvCxnSpPr/>
          <p:nvPr userDrawn="1"/>
        </p:nvCxnSpPr>
        <p:spPr>
          <a:xfrm>
            <a:off x="543966" y="928670"/>
            <a:ext cx="8100000" cy="1588"/>
          </a:xfrm>
          <a:prstGeom prst="line">
            <a:avLst/>
          </a:prstGeom>
          <a:ln w="0">
            <a:solidFill>
              <a:srgbClr val="D72F6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13"/>
          <p:cNvSpPr>
            <a:spLocks noGrp="1"/>
          </p:cNvSpPr>
          <p:nvPr userDrawn="1">
            <p:ph type="sldNum" sz="quarter" idx="4"/>
          </p:nvPr>
        </p:nvSpPr>
        <p:spPr>
          <a:xfrm>
            <a:off x="6010300" y="6143645"/>
            <a:ext cx="2990856" cy="285751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r>
              <a:rPr lang="zh-TW" altLang="en-US" dirty="0" smtClean="0">
                <a:solidFill>
                  <a:schemeClr val="bg1"/>
                </a:solidFill>
                <a:latin typeface="華康黑體 Std W5" pitchFamily="34" charset="-120"/>
                <a:ea typeface="華康黑體 Std W5" pitchFamily="34" charset="-120"/>
              </a:rPr>
              <a:t>最關心客戶健康的銀行 </a:t>
            </a:r>
            <a:endParaRPr lang="zh-TW" altLang="en-US" dirty="0">
              <a:solidFill>
                <a:schemeClr val="bg1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4" r:id="rId4"/>
    <p:sldLayoutId id="2147483655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10" Type="http://schemas.openxmlformats.org/officeDocument/2006/relationships/image" Target="../media/image12.emf"/><Relationship Id="rId4" Type="http://schemas.openxmlformats.org/officeDocument/2006/relationships/image" Target="../media/image6.jpeg"/><Relationship Id="rId9" Type="http://schemas.openxmlformats.org/officeDocument/2006/relationships/image" Target="../media/image11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6300192" y="6359871"/>
            <a:ext cx="26284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400" spc="100" dirty="0" smtClean="0">
                <a:solidFill>
                  <a:schemeClr val="bg1"/>
                </a:solidFill>
                <a:latin typeface="華康黑體 Std W5" pitchFamily="34" charset="-120"/>
                <a:ea typeface="華康黑體 Std W5" pitchFamily="34" charset="-120"/>
              </a:rPr>
              <a:t>www.hwataibank.com.tw</a:t>
            </a:r>
            <a:endParaRPr lang="zh-TW" altLang="en-US" sz="1400" spc="100" dirty="0">
              <a:solidFill>
                <a:schemeClr val="bg1"/>
              </a:solidFill>
              <a:latin typeface="華康黑體 Std W5" pitchFamily="34" charset="-120"/>
              <a:ea typeface="華康黑體 Std W5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50782" y="201590"/>
            <a:ext cx="19814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spc="100" dirty="0">
                <a:solidFill>
                  <a:schemeClr val="bg1"/>
                </a:solidFill>
                <a:latin typeface="華康黑體 Std W5" pitchFamily="34" charset="-120"/>
                <a:ea typeface="華康黑體 Std W5" pitchFamily="34" charset="-120"/>
              </a:rPr>
              <a:t>最</a:t>
            </a:r>
            <a:r>
              <a:rPr lang="zh-TW" altLang="en-US" sz="1200" spc="100" dirty="0" smtClean="0">
                <a:solidFill>
                  <a:schemeClr val="bg1"/>
                </a:solidFill>
                <a:latin typeface="華康黑體 Std W5" pitchFamily="34" charset="-120"/>
                <a:ea typeface="華康黑體 Std W5" pitchFamily="34" charset="-120"/>
              </a:rPr>
              <a:t>關心客戶健康的銀行</a:t>
            </a:r>
            <a:endParaRPr lang="zh-TW" altLang="en-US" sz="1200" spc="100" dirty="0">
              <a:solidFill>
                <a:schemeClr val="bg1"/>
              </a:solidFill>
              <a:latin typeface="華康黑體 Std W5" pitchFamily="34" charset="-120"/>
              <a:ea typeface="華康黑體 Std W5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39552" y="2393855"/>
            <a:ext cx="56330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6000" b="1" dirty="0" smtClean="0">
                <a:solidFill>
                  <a:srgbClr val="4353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認識華泰</a:t>
            </a:r>
            <a:endParaRPr kumimoji="1" lang="zh-TW" altLang="zh-TW" sz="6000" b="1" dirty="0">
              <a:solidFill>
                <a:srgbClr val="4353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Yuanti SC" charset="-122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97958" y="6357134"/>
            <a:ext cx="224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solidFill>
                  <a:schemeClr val="bg1"/>
                </a:solidFill>
                <a:latin typeface="華康黑體 Std W5" pitchFamily="34" charset="-120"/>
                <a:ea typeface="華康黑體 Std W5" pitchFamily="34" charset="-120"/>
              </a:rPr>
              <a:t>華泰商業銀行│</a:t>
            </a:r>
            <a:r>
              <a:rPr lang="en-US" altLang="zh-TW" sz="1400" dirty="0" smtClean="0">
                <a:solidFill>
                  <a:schemeClr val="bg1"/>
                </a:solidFill>
                <a:latin typeface="華康黑體 Std W5" pitchFamily="34" charset="-120"/>
                <a:ea typeface="華康黑體 Std W5" pitchFamily="34" charset="-120"/>
              </a:rPr>
              <a:t>2022.06</a:t>
            </a:r>
            <a:endParaRPr lang="zh-TW" altLang="en-US" sz="1400" dirty="0">
              <a:solidFill>
                <a:schemeClr val="bg1"/>
              </a:solidFill>
              <a:latin typeface="華康黑體 Std W5" pitchFamily="34" charset="-120"/>
              <a:ea typeface="華康黑體 Std W5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148064" y="2132856"/>
            <a:ext cx="331236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705">
              <a:spcBef>
                <a:spcPts val="300"/>
              </a:spcBef>
              <a:spcAft>
                <a:spcPts val="0"/>
              </a:spcAft>
            </a:pPr>
            <a:r>
              <a:rPr lang="en-US" altLang="zh-TW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 </a:t>
            </a:r>
            <a:r>
              <a:rPr lang="zh-TW" altLang="zh-TW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銀行簡介</a:t>
            </a:r>
            <a:endParaRPr lang="en-US" altLang="zh-TW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179705">
              <a:spcBef>
                <a:spcPts val="300"/>
              </a:spcBef>
              <a:spcAft>
                <a:spcPts val="0"/>
              </a:spcAft>
            </a:pPr>
            <a:r>
              <a:rPr lang="en-US" altLang="zh-TW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 </a:t>
            </a:r>
            <a:r>
              <a:rPr lang="zh-TW" altLang="zh-TW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</a:t>
            </a:r>
            <a:r>
              <a:rPr lang="zh-TW" altLang="zh-TW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等與</a:t>
            </a:r>
            <a:r>
              <a:rPr lang="zh-TW" altLang="zh-TW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榮耀</a:t>
            </a:r>
            <a:endParaRPr lang="en-US" altLang="zh-TW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179705">
              <a:spcBef>
                <a:spcPts val="300"/>
              </a:spcBef>
              <a:spcAft>
                <a:spcPts val="0"/>
              </a:spcAft>
            </a:pPr>
            <a:r>
              <a:rPr lang="en-US" altLang="zh-TW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 </a:t>
            </a:r>
            <a:r>
              <a:rPr lang="zh-TW" altLang="zh-TW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營業據點</a:t>
            </a:r>
            <a:endParaRPr lang="en-US" altLang="zh-TW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179705">
              <a:spcBef>
                <a:spcPts val="300"/>
              </a:spcBef>
              <a:spcAft>
                <a:spcPts val="0"/>
              </a:spcAft>
            </a:pPr>
            <a:r>
              <a:rPr lang="en-US" altLang="zh-TW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 </a:t>
            </a:r>
            <a:r>
              <a:rPr lang="zh-TW" altLang="zh-TW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zh-TW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人為本的</a:t>
            </a:r>
            <a:r>
              <a:rPr lang="zh-TW" altLang="zh-TW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招募</a:t>
            </a:r>
            <a:endParaRPr lang="en-US" altLang="zh-TW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179705">
              <a:spcBef>
                <a:spcPts val="300"/>
              </a:spcBef>
              <a:spcAft>
                <a:spcPts val="0"/>
              </a:spcAft>
            </a:pPr>
            <a:r>
              <a:rPr lang="en-US" altLang="zh-TW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 </a:t>
            </a:r>
            <a:r>
              <a:rPr lang="zh-TW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需要您的職</a:t>
            </a:r>
            <a:r>
              <a:rPr lang="zh-TW" altLang="zh-TW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缺</a:t>
            </a:r>
            <a:endParaRPr lang="zh-TW" altLang="zh-TW" sz="16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直角三角形 39"/>
          <p:cNvSpPr>
            <a:spLocks noChangeAspect="1"/>
          </p:cNvSpPr>
          <p:nvPr/>
        </p:nvSpPr>
        <p:spPr>
          <a:xfrm rot="13500000" flipV="1">
            <a:off x="610910" y="501905"/>
            <a:ext cx="504000" cy="504000"/>
          </a:xfrm>
          <a:prstGeom prst="rtTriangle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3" name="文本框 1"/>
          <p:cNvSpPr txBox="1"/>
          <p:nvPr/>
        </p:nvSpPr>
        <p:spPr>
          <a:xfrm>
            <a:off x="554275" y="262389"/>
            <a:ext cx="8554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600" b="1" dirty="0">
                <a:solidFill>
                  <a:srgbClr val="43536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需要您加入的職</a:t>
            </a:r>
            <a:r>
              <a:rPr kumimoji="1" lang="zh-TW" altLang="en-US" sz="3600" b="1" dirty="0" smtClean="0">
                <a:solidFill>
                  <a:srgbClr val="43536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缺   </a:t>
            </a:r>
            <a:r>
              <a:rPr kumimoji="1" lang="zh-TW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適合</a:t>
            </a:r>
            <a:r>
              <a:rPr kumimoji="1" lang="zh-TW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人員 </a:t>
            </a:r>
            <a:r>
              <a:rPr kumimoji="1" lang="en-US" altLang="zh-TW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: </a:t>
            </a:r>
            <a:r>
              <a:rPr kumimoji="1" lang="zh-TW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實習生／應屆畢業／校友</a:t>
            </a:r>
            <a:endParaRPr kumimoji="1"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  <a:cs typeface="Yuanti SC" charset="-122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4863" y="1196752"/>
            <a:ext cx="461665" cy="2736304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eaVert"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資訊、數位金融類職缺</a:t>
            </a:r>
            <a:r>
              <a:rPr lang="zh-TW" altLang="en-US" b="1" dirty="0" smtClean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①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75" y="1193354"/>
            <a:ext cx="8422611" cy="472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66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直角三角形 39"/>
          <p:cNvSpPr>
            <a:spLocks noChangeAspect="1"/>
          </p:cNvSpPr>
          <p:nvPr/>
        </p:nvSpPr>
        <p:spPr>
          <a:xfrm rot="13500000" flipV="1">
            <a:off x="610910" y="501905"/>
            <a:ext cx="504000" cy="504000"/>
          </a:xfrm>
          <a:prstGeom prst="rtTriangle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3" name="文本框 1"/>
          <p:cNvSpPr txBox="1"/>
          <p:nvPr/>
        </p:nvSpPr>
        <p:spPr>
          <a:xfrm>
            <a:off x="554275" y="262389"/>
            <a:ext cx="8554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600" b="1" dirty="0">
                <a:solidFill>
                  <a:srgbClr val="43536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需要您加入的職</a:t>
            </a:r>
            <a:r>
              <a:rPr kumimoji="1" lang="zh-TW" altLang="en-US" sz="3600" b="1" dirty="0" smtClean="0">
                <a:solidFill>
                  <a:srgbClr val="43536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缺   </a:t>
            </a:r>
            <a:r>
              <a:rPr kumimoji="1" lang="zh-TW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適合人員 </a:t>
            </a:r>
            <a:r>
              <a:rPr kumimoji="1" lang="en-US" altLang="zh-TW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:</a:t>
            </a:r>
            <a:r>
              <a:rPr kumimoji="1" lang="zh-TW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 </a:t>
            </a:r>
            <a:r>
              <a:rPr kumimoji="1" lang="zh-TW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實習生／應屆畢業／校友</a:t>
            </a:r>
            <a:endParaRPr kumimoji="1"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Yuanti SC" charset="-122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4863" y="1196752"/>
            <a:ext cx="461665" cy="2736304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eaVert"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資訊、數位金融類職缺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②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75" y="1196752"/>
            <a:ext cx="8486826" cy="460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30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直角三角形 39"/>
          <p:cNvSpPr>
            <a:spLocks noChangeAspect="1"/>
          </p:cNvSpPr>
          <p:nvPr/>
        </p:nvSpPr>
        <p:spPr>
          <a:xfrm rot="13500000" flipV="1">
            <a:off x="610910" y="501905"/>
            <a:ext cx="504000" cy="504000"/>
          </a:xfrm>
          <a:prstGeom prst="rtTriangle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3" name="文本框 1"/>
          <p:cNvSpPr txBox="1"/>
          <p:nvPr/>
        </p:nvSpPr>
        <p:spPr>
          <a:xfrm>
            <a:off x="482267" y="170056"/>
            <a:ext cx="50978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200" b="1" dirty="0" smtClean="0">
                <a:solidFill>
                  <a:srgbClr val="43536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聯絡窗口</a:t>
            </a:r>
            <a:endParaRPr kumimoji="1" lang="zh-CN" altLang="en-US" sz="4200" dirty="0">
              <a:solidFill>
                <a:srgbClr val="43536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Yuanti SC" charset="-122"/>
            </a:endParaRPr>
          </a:p>
        </p:txBody>
      </p:sp>
      <p:pic>
        <p:nvPicPr>
          <p:cNvPr id="5" name="圖片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535" y="980728"/>
            <a:ext cx="5616624" cy="500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字方塊 1"/>
          <p:cNvSpPr txBox="1"/>
          <p:nvPr/>
        </p:nvSpPr>
        <p:spPr>
          <a:xfrm>
            <a:off x="4283968" y="4581128"/>
            <a:ext cx="460851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zh-TW" altLang="en-US" sz="2400" b="1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招募事宜諮詢窗口 </a:t>
            </a:r>
            <a:r>
              <a:rPr lang="en-US" altLang="zh-TW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:</a:t>
            </a:r>
            <a:r>
              <a:rPr lang="zh-TW" altLang="en-US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dirty="0" smtClean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02-27525252</a:t>
            </a:r>
            <a:endParaRPr lang="en-US" altLang="zh-TW" dirty="0" smtClean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TW" altLang="en-US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    </a:t>
            </a:r>
            <a:r>
              <a:rPr lang="zh-TW" altLang="en-US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資訊</a:t>
            </a:r>
            <a:r>
              <a:rPr lang="en-US" altLang="zh-TW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/</a:t>
            </a:r>
            <a:r>
              <a:rPr lang="zh-TW" altLang="en-US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數位金融類 </a:t>
            </a:r>
            <a:r>
              <a:rPr lang="en-US" altLang="zh-TW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:</a:t>
            </a:r>
            <a:r>
              <a:rPr lang="zh-TW" altLang="en-US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TW" altLang="en-US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 李 </a:t>
            </a:r>
            <a:r>
              <a:rPr lang="zh-TW" altLang="en-US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處長    </a:t>
            </a:r>
            <a:r>
              <a:rPr lang="en-US" altLang="zh-TW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#</a:t>
            </a:r>
            <a:r>
              <a:rPr lang="zh-TW" altLang="en-US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7399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zh-TW" altLang="en-US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     </a:t>
            </a:r>
            <a:r>
              <a:rPr lang="zh-TW" altLang="en-US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銀行</a:t>
            </a:r>
            <a:r>
              <a:rPr lang="zh-TW" altLang="en-US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業務</a:t>
            </a:r>
            <a:r>
              <a:rPr lang="en-US" altLang="zh-TW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/</a:t>
            </a:r>
            <a:r>
              <a:rPr lang="zh-TW" altLang="en-US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管理類 </a:t>
            </a:r>
            <a:r>
              <a:rPr lang="en-US" altLang="zh-TW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:</a:t>
            </a:r>
            <a:r>
              <a:rPr lang="zh-TW" altLang="en-US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TW" altLang="en-US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 鄭 </a:t>
            </a:r>
            <a:r>
              <a:rPr lang="zh-TW" altLang="en-US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副處長 </a:t>
            </a:r>
            <a:r>
              <a:rPr lang="en-US" altLang="zh-TW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#</a:t>
            </a:r>
            <a:r>
              <a:rPr lang="zh-TW" altLang="en-US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7630</a:t>
            </a:r>
            <a:r>
              <a:rPr lang="zh-TW" altLang="en-US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endParaRPr lang="zh-TW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2995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395536" y="225138"/>
            <a:ext cx="8640960" cy="5544616"/>
            <a:chOff x="651814" y="980729"/>
            <a:chExt cx="7969914" cy="5040559"/>
          </a:xfrm>
        </p:grpSpPr>
        <p:sp>
          <p:nvSpPr>
            <p:cNvPr id="2" name="矩形 1"/>
            <p:cNvSpPr/>
            <p:nvPr/>
          </p:nvSpPr>
          <p:spPr>
            <a:xfrm>
              <a:off x="651814" y="980729"/>
              <a:ext cx="7969914" cy="5040559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 rotWithShape="1">
            <a:blip r:embed="rId3" cstate="print"/>
            <a:srcRect l="1" r="792" b="1579"/>
            <a:stretch/>
          </p:blipFill>
          <p:spPr bwMode="auto">
            <a:xfrm>
              <a:off x="721073" y="1052737"/>
              <a:ext cx="3721274" cy="4896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文字方塊 4"/>
          <p:cNvSpPr txBox="1"/>
          <p:nvPr/>
        </p:nvSpPr>
        <p:spPr>
          <a:xfrm>
            <a:off x="4716016" y="3997775"/>
            <a:ext cx="432048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6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誠摯邀請  貴校</a:t>
            </a:r>
            <a:endParaRPr lang="en-US" altLang="zh-TW" sz="26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6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在校生、應屆畢業生、校友</a:t>
            </a:r>
            <a:endParaRPr lang="en-US" altLang="zh-TW" sz="26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共同加入成為</a:t>
            </a:r>
            <a:r>
              <a:rPr lang="zh-TW" altLang="en-US" sz="26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本行各項利基</a:t>
            </a:r>
            <a:endParaRPr lang="en-US" altLang="zh-TW" sz="26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6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新藍海業務之成長夥伴</a:t>
            </a:r>
            <a:endParaRPr lang="en-US" altLang="zh-TW" sz="26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468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直角三角形 5"/>
          <p:cNvSpPr>
            <a:spLocks noChangeAspect="1"/>
          </p:cNvSpPr>
          <p:nvPr/>
        </p:nvSpPr>
        <p:spPr>
          <a:xfrm rot="13500000" flipV="1">
            <a:off x="610910" y="501905"/>
            <a:ext cx="504000" cy="504000"/>
          </a:xfrm>
          <a:prstGeom prst="rtTriangle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8" name="文本框 1"/>
          <p:cNvSpPr txBox="1"/>
          <p:nvPr/>
        </p:nvSpPr>
        <p:spPr>
          <a:xfrm>
            <a:off x="384381" y="168388"/>
            <a:ext cx="61723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200" b="1" dirty="0" smtClean="0">
                <a:solidFill>
                  <a:srgbClr val="43536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銀行簡介</a:t>
            </a:r>
            <a:endParaRPr kumimoji="1" lang="zh-CN" altLang="en-US" sz="4200" b="1" dirty="0">
              <a:solidFill>
                <a:srgbClr val="43536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Yuanti SC" charset="-122"/>
            </a:endParaRPr>
          </a:p>
        </p:txBody>
      </p:sp>
      <p:sp>
        <p:nvSpPr>
          <p:cNvPr id="9" name="文字方塊 16"/>
          <p:cNvSpPr txBox="1"/>
          <p:nvPr/>
        </p:nvSpPr>
        <p:spPr>
          <a:xfrm>
            <a:off x="3203848" y="1484783"/>
            <a:ext cx="5472608" cy="3744416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ts val="5000"/>
              </a:lnSpc>
              <a:spcAft>
                <a:spcPts val="0"/>
              </a:spcAft>
            </a:pPr>
            <a:r>
              <a:rPr lang="zh-TW" sz="2400" b="1" dirty="0">
                <a:solidFill>
                  <a:srgbClr val="C00000"/>
                </a:solidFill>
                <a:effectLst/>
                <a:ea typeface="新細明體" panose="02020500000000000000" pitchFamily="18" charset="-120"/>
              </a:rPr>
              <a:t>◆</a:t>
            </a:r>
            <a:r>
              <a:rPr lang="zh-TW" sz="2400" b="1" dirty="0">
                <a:effectLst/>
                <a:ea typeface="微軟正黑體" panose="020B0604030504040204" pitchFamily="34" charset="-120"/>
              </a:rPr>
              <a:t>經營理念／以人為本、造福鄉里</a:t>
            </a:r>
            <a:r>
              <a:rPr lang="zh-TW" sz="2400" b="1" dirty="0" smtClean="0">
                <a:effectLst/>
                <a:ea typeface="微軟正黑體" panose="020B0604030504040204" pitchFamily="34" charset="-120"/>
              </a:rPr>
              <a:t>、</a:t>
            </a:r>
            <a:endParaRPr lang="en-US" altLang="zh-TW" sz="2400" dirty="0">
              <a:ea typeface="新細明體" panose="02020500000000000000" pitchFamily="18" charset="-120"/>
            </a:endParaRPr>
          </a:p>
          <a:p>
            <a:pPr>
              <a:lnSpc>
                <a:spcPts val="4000"/>
              </a:lnSpc>
              <a:spcAft>
                <a:spcPts val="0"/>
              </a:spcAft>
            </a:pPr>
            <a:r>
              <a:rPr lang="en-US" altLang="zh-TW" sz="2400" b="1" dirty="0">
                <a:effectLst/>
                <a:ea typeface="新細明體" panose="02020500000000000000" pitchFamily="18" charset="-120"/>
              </a:rPr>
              <a:t> </a:t>
            </a:r>
            <a:r>
              <a:rPr lang="en-US" altLang="zh-TW" sz="2400" b="1" dirty="0" smtClean="0">
                <a:effectLst/>
                <a:ea typeface="新細明體" panose="02020500000000000000" pitchFamily="18" charset="-120"/>
              </a:rPr>
              <a:t>                         </a:t>
            </a:r>
            <a:r>
              <a:rPr lang="en-US" altLang="zh-TW" sz="2400" b="1" dirty="0" smtClean="0">
                <a:effectLst/>
                <a:ea typeface="微軟正黑體" panose="020B0604030504040204" pitchFamily="34" charset="-120"/>
              </a:rPr>
              <a:t> </a:t>
            </a:r>
            <a:r>
              <a:rPr lang="zh-TW" sz="2400" b="1" dirty="0" smtClean="0">
                <a:effectLst/>
                <a:ea typeface="微軟正黑體" panose="020B0604030504040204" pitchFamily="34" charset="-120"/>
              </a:rPr>
              <a:t>穩健</a:t>
            </a:r>
            <a:r>
              <a:rPr lang="zh-TW" sz="2400" b="1" dirty="0">
                <a:effectLst/>
                <a:ea typeface="微軟正黑體" panose="020B0604030504040204" pitchFamily="34" charset="-120"/>
              </a:rPr>
              <a:t>經營、永續發展</a:t>
            </a:r>
            <a:endParaRPr lang="zh-TW" sz="2400" dirty="0">
              <a:effectLst/>
              <a:ea typeface="新細明體" panose="02020500000000000000" pitchFamily="18" charset="-120"/>
            </a:endParaRPr>
          </a:p>
          <a:p>
            <a:pPr>
              <a:lnSpc>
                <a:spcPts val="5000"/>
              </a:lnSpc>
              <a:spcAft>
                <a:spcPts val="0"/>
              </a:spcAft>
            </a:pPr>
            <a:r>
              <a:rPr lang="zh-TW" sz="2400" b="1" dirty="0">
                <a:solidFill>
                  <a:srgbClr val="C00000"/>
                </a:solidFill>
                <a:effectLst/>
                <a:ea typeface="新細明體" panose="02020500000000000000" pitchFamily="18" charset="-120"/>
              </a:rPr>
              <a:t>◆</a:t>
            </a:r>
            <a:r>
              <a:rPr lang="zh-TW" sz="2400" b="1" dirty="0">
                <a:effectLst/>
                <a:ea typeface="微軟正黑體" panose="020B0604030504040204" pitchFamily="34" charset="-120"/>
              </a:rPr>
              <a:t>經營據點／深耕大台北，佈點六大都</a:t>
            </a:r>
            <a:endParaRPr lang="zh-TW" sz="2400" dirty="0">
              <a:effectLst/>
              <a:ea typeface="新細明體" panose="02020500000000000000" pitchFamily="18" charset="-120"/>
            </a:endParaRPr>
          </a:p>
          <a:p>
            <a:pPr>
              <a:lnSpc>
                <a:spcPts val="5000"/>
              </a:lnSpc>
              <a:spcAft>
                <a:spcPts val="0"/>
              </a:spcAft>
            </a:pPr>
            <a:r>
              <a:rPr lang="zh-TW" sz="2400" b="1" dirty="0">
                <a:solidFill>
                  <a:srgbClr val="C00000"/>
                </a:solidFill>
                <a:effectLst/>
                <a:ea typeface="新細明體" panose="02020500000000000000" pitchFamily="18" charset="-120"/>
              </a:rPr>
              <a:t>◆</a:t>
            </a:r>
            <a:r>
              <a:rPr lang="zh-TW" sz="2400" b="1" dirty="0">
                <a:effectLst/>
                <a:ea typeface="微軟正黑體" panose="020B0604030504040204" pitchFamily="34" charset="-120"/>
              </a:rPr>
              <a:t>核心業務／利基型不動產融資業務</a:t>
            </a:r>
            <a:endParaRPr lang="zh-TW" sz="2400" dirty="0">
              <a:effectLst/>
              <a:ea typeface="新細明體" panose="02020500000000000000" pitchFamily="18" charset="-120"/>
            </a:endParaRPr>
          </a:p>
          <a:p>
            <a:pPr>
              <a:lnSpc>
                <a:spcPts val="5000"/>
              </a:lnSpc>
              <a:spcAft>
                <a:spcPts val="0"/>
              </a:spcAft>
            </a:pPr>
            <a:r>
              <a:rPr lang="zh-TW" sz="2400" b="1" dirty="0">
                <a:solidFill>
                  <a:srgbClr val="C00000"/>
                </a:solidFill>
                <a:effectLst/>
                <a:ea typeface="新細明體" panose="02020500000000000000" pitchFamily="18" charset="-120"/>
              </a:rPr>
              <a:t>◆</a:t>
            </a:r>
            <a:r>
              <a:rPr lang="zh-TW" sz="2400" b="1" dirty="0">
                <a:effectLst/>
                <a:ea typeface="微軟正黑體" panose="020B0604030504040204" pitchFamily="34" charset="-120"/>
              </a:rPr>
              <a:t>優異表現／資產品質名列前茅</a:t>
            </a:r>
            <a:endParaRPr lang="zh-TW" sz="2400" dirty="0">
              <a:effectLst/>
              <a:ea typeface="新細明體" panose="02020500000000000000" pitchFamily="18" charset="-120"/>
            </a:endParaRPr>
          </a:p>
          <a:p>
            <a:pPr>
              <a:lnSpc>
                <a:spcPts val="5000"/>
              </a:lnSpc>
              <a:spcAft>
                <a:spcPts val="0"/>
              </a:spcAft>
            </a:pPr>
            <a:r>
              <a:rPr lang="zh-TW" sz="2400" b="1" dirty="0" smtClean="0">
                <a:solidFill>
                  <a:srgbClr val="C00000"/>
                </a:solidFill>
                <a:effectLst/>
                <a:ea typeface="新細明體" panose="02020500000000000000" pitchFamily="18" charset="-120"/>
              </a:rPr>
              <a:t>◆</a:t>
            </a:r>
            <a:r>
              <a:rPr lang="zh-TW" sz="2400" b="1" dirty="0" smtClean="0">
                <a:effectLst/>
                <a:ea typeface="微軟正黑體" panose="020B0604030504040204" pitchFamily="34" charset="-120"/>
              </a:rPr>
              <a:t>關係企業／全聯</a:t>
            </a:r>
            <a:r>
              <a:rPr lang="zh-TW" altLang="en-US" sz="2400" b="1" dirty="0" smtClean="0">
                <a:ea typeface="微軟正黑體" panose="020B0604030504040204" pitchFamily="34" charset="-120"/>
              </a:rPr>
              <a:t>福利中心</a:t>
            </a:r>
            <a:endParaRPr lang="zh-TW" sz="2400" dirty="0">
              <a:effectLst/>
              <a:ea typeface="新細明體" panose="02020500000000000000" pitchFamily="18" charset="-12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60560"/>
            <a:ext cx="2520280" cy="35842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945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/>
        </p:nvGrpSpPr>
        <p:grpSpPr>
          <a:xfrm>
            <a:off x="373908" y="2564904"/>
            <a:ext cx="8878613" cy="3283710"/>
            <a:chOff x="611558" y="2636912"/>
            <a:chExt cx="9116264" cy="3283710"/>
          </a:xfrm>
        </p:grpSpPr>
        <p:grpSp>
          <p:nvGrpSpPr>
            <p:cNvPr id="4" name="群組 3"/>
            <p:cNvGrpSpPr/>
            <p:nvPr/>
          </p:nvGrpSpPr>
          <p:grpSpPr>
            <a:xfrm>
              <a:off x="611558" y="2636912"/>
              <a:ext cx="9116264" cy="3283710"/>
              <a:chOff x="67341" y="1025148"/>
              <a:chExt cx="9970957" cy="3376907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67341" y="1025148"/>
                <a:ext cx="9485751" cy="3376907"/>
              </a:xfrm>
              <a:prstGeom prst="rect">
                <a:avLst/>
              </a:prstGeom>
              <a:blipFill dpi="0" rotWithShape="1">
                <a:blip r:embed="rId2" cstate="print">
                  <a:alphaModFix amt="51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t="41000"/>
                </a:stretch>
              </a:blip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r>
                  <a:rPr lang="zh-TW" altLang="en-US" b="1" dirty="0" smtClean="0">
                    <a:solidFill>
                      <a:schemeClr val="tx1"/>
                    </a:solidFill>
                    <a:latin typeface="華康黑體 Std W9" pitchFamily="34" charset="-120"/>
                    <a:ea typeface="華康黑體 Std W9" pitchFamily="34" charset="-120"/>
                    <a:cs typeface="華康仿宋體W6"/>
                  </a:rPr>
                  <a:t>    </a:t>
                </a:r>
                <a:endParaRPr lang="zh-TW" altLang="en-US" sz="1800" b="1" dirty="0">
                  <a:solidFill>
                    <a:schemeClr val="tx1"/>
                  </a:solidFill>
                  <a:latin typeface="華康黑體 Std W9" pitchFamily="34" charset="-120"/>
                  <a:ea typeface="華康黑體 Std W9" pitchFamily="34" charset="-120"/>
                  <a:cs typeface="華康仿宋體W6"/>
                </a:endParaRPr>
              </a:p>
            </p:txBody>
          </p:sp>
          <p:pic>
            <p:nvPicPr>
              <p:cNvPr id="18" name="Picture 3" descr="D:\LTC\00-企劃考核部\公關形象\消費者協會-消費者滿意金品奬\IMG_4706.JPG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4933017" y="1813649"/>
                <a:ext cx="749997" cy="1110795"/>
              </a:xfrm>
              <a:prstGeom prst="rect">
                <a:avLst/>
              </a:prstGeom>
              <a:noFill/>
              <a:effectLst>
                <a:softEdge rad="63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C:\Documents and Settings\D745\My Documents\My Pictures\bbbbb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70338" y="2134150"/>
                <a:ext cx="822692" cy="998075"/>
              </a:xfrm>
              <a:prstGeom prst="rect">
                <a:avLst/>
              </a:prstGeom>
              <a:noFill/>
              <a:effectLst>
                <a:softEdge rad="63500"/>
              </a:effectLst>
            </p:spPr>
          </p:pic>
          <p:pic>
            <p:nvPicPr>
              <p:cNvPr id="21" name="Picture 4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1245505" y="2470222"/>
                <a:ext cx="1195026" cy="853597"/>
              </a:xfrm>
              <a:prstGeom prst="rect">
                <a:avLst/>
              </a:prstGeom>
              <a:noFill/>
              <a:effectLst>
                <a:softEdge rad="63500"/>
              </a:effectLst>
            </p:spPr>
          </p:pic>
          <p:pic>
            <p:nvPicPr>
              <p:cNvPr id="22" name="Picture 3" descr="D:\00-企劃考核部\公關形象\卓越\網頁\1_華泰_橫式彈出Banner_800x600.jp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906" y="2646260"/>
                <a:ext cx="1253604" cy="971931"/>
              </a:xfrm>
              <a:prstGeom prst="rect">
                <a:avLst/>
              </a:prstGeom>
              <a:noFill/>
              <a:effectLst>
                <a:softEdge rad="63500"/>
              </a:effectLst>
            </p:spPr>
          </p:pic>
          <p:pic>
            <p:nvPicPr>
              <p:cNvPr id="23" name="Picture 1"/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7584" r="7701"/>
              <a:stretch/>
            </p:blipFill>
            <p:spPr bwMode="auto">
              <a:xfrm>
                <a:off x="2407390" y="2239834"/>
                <a:ext cx="999796" cy="100095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24" name="Picture 2" descr="D:\LTC\00-企劃考核部\公關形象\卓越最佳公益獎項\新增資料夾\IMG_5346.JP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5848349" y="1791105"/>
                <a:ext cx="1086519" cy="724346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5" name="圓角矩形 24"/>
              <p:cNvSpPr/>
              <p:nvPr/>
            </p:nvSpPr>
            <p:spPr>
              <a:xfrm>
                <a:off x="148684" y="3638749"/>
                <a:ext cx="1088702" cy="682061"/>
              </a:xfrm>
              <a:prstGeom prst="roundRect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en-US" altLang="zh-TW" sz="1050" dirty="0" smtClean="0">
                    <a:ea typeface="微軟正黑體" pitchFamily="34" charset="-120"/>
                  </a:rPr>
                  <a:t>103</a:t>
                </a:r>
                <a:r>
                  <a:rPr lang="zh-TW" altLang="en-US" sz="1050" dirty="0" smtClean="0">
                    <a:ea typeface="微軟正黑體" pitchFamily="34" charset="-120"/>
                  </a:rPr>
                  <a:t>年</a:t>
                </a:r>
                <a:r>
                  <a:rPr lang="en-US" altLang="zh-TW" sz="1050" dirty="0" smtClean="0">
                    <a:ea typeface="微軟正黑體" pitchFamily="34" charset="-120"/>
                  </a:rPr>
                  <a:t>4</a:t>
                </a:r>
                <a:r>
                  <a:rPr lang="zh-TW" altLang="en-US" sz="1050" dirty="0" smtClean="0">
                    <a:ea typeface="微軟正黑體" pitchFamily="34" charset="-120"/>
                  </a:rPr>
                  <a:t>月</a:t>
                </a:r>
              </a:p>
              <a:p>
                <a:pPr algn="ctr"/>
                <a:r>
                  <a:rPr lang="zh-TW" altLang="en-US" sz="1050" dirty="0" smtClean="0">
                    <a:ea typeface="微軟正黑體" pitchFamily="34" charset="-120"/>
                  </a:rPr>
                  <a:t>卓越雜誌</a:t>
                </a:r>
                <a:endParaRPr lang="en-US" altLang="zh-TW" sz="1050" dirty="0" smtClean="0">
                  <a:ea typeface="微軟正黑體" pitchFamily="34" charset="-120"/>
                </a:endParaRPr>
              </a:p>
              <a:p>
                <a:pPr algn="ctr"/>
                <a:r>
                  <a:rPr lang="zh-TW" altLang="en-US" sz="1050" dirty="0" smtClean="0">
                    <a:ea typeface="微軟正黑體" pitchFamily="34" charset="-120"/>
                  </a:rPr>
                  <a:t>最佳客戶</a:t>
                </a:r>
                <a:r>
                  <a:rPr lang="en-US" altLang="zh-TW" sz="1050" dirty="0" smtClean="0">
                    <a:ea typeface="微軟正黑體" pitchFamily="34" charset="-120"/>
                  </a:rPr>
                  <a:t>/</a:t>
                </a:r>
                <a:r>
                  <a:rPr lang="zh-TW" altLang="en-US" sz="1050" dirty="0" smtClean="0">
                    <a:ea typeface="微軟正黑體" pitchFamily="34" charset="-120"/>
                  </a:rPr>
                  <a:t>財富管理服務獎</a:t>
                </a:r>
                <a:endParaRPr lang="zh-TW" altLang="en-US" sz="1050" b="1" dirty="0"/>
              </a:p>
            </p:txBody>
          </p:sp>
          <p:sp>
            <p:nvSpPr>
              <p:cNvPr id="26" name="圓角矩形 25"/>
              <p:cNvSpPr/>
              <p:nvPr/>
            </p:nvSpPr>
            <p:spPr>
              <a:xfrm>
                <a:off x="2439463" y="3297718"/>
                <a:ext cx="1088702" cy="682061"/>
              </a:xfrm>
              <a:prstGeom prst="roundRect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en-US" altLang="zh-TW" sz="1050" dirty="0" smtClean="0">
                    <a:ea typeface="微軟正黑體" pitchFamily="34" charset="-120"/>
                  </a:rPr>
                  <a:t>103</a:t>
                </a:r>
                <a:r>
                  <a:rPr lang="zh-TW" altLang="en-US" sz="1050" dirty="0" smtClean="0">
                    <a:ea typeface="微軟正黑體" pitchFamily="34" charset="-120"/>
                  </a:rPr>
                  <a:t>年</a:t>
                </a:r>
                <a:r>
                  <a:rPr lang="en-US" altLang="zh-TW" sz="1050" dirty="0" smtClean="0">
                    <a:ea typeface="微軟正黑體" pitchFamily="34" charset="-120"/>
                  </a:rPr>
                  <a:t>11</a:t>
                </a:r>
                <a:r>
                  <a:rPr lang="zh-TW" altLang="en-US" sz="1050" dirty="0" smtClean="0">
                    <a:ea typeface="微軟正黑體" pitchFamily="34" charset="-120"/>
                  </a:rPr>
                  <a:t>月</a:t>
                </a:r>
                <a:endParaRPr lang="en-US" altLang="zh-TW" sz="1050" dirty="0" smtClean="0">
                  <a:ea typeface="微軟正黑體" pitchFamily="34" charset="-120"/>
                </a:endParaRPr>
              </a:p>
              <a:p>
                <a:pPr algn="ctr"/>
                <a:r>
                  <a:rPr lang="zh-TW" altLang="en-US" sz="1050" dirty="0" smtClean="0">
                    <a:ea typeface="微軟正黑體" pitchFamily="34" charset="-120"/>
                  </a:rPr>
                  <a:t>零缺失通過</a:t>
                </a:r>
                <a:endParaRPr lang="en-US" altLang="zh-TW" sz="1050" dirty="0" smtClean="0">
                  <a:ea typeface="微軟正黑體" pitchFamily="34" charset="-120"/>
                </a:endParaRPr>
              </a:p>
              <a:p>
                <a:pPr algn="ctr"/>
                <a:r>
                  <a:rPr lang="zh-TW" altLang="en-US" sz="1050" dirty="0" smtClean="0">
                    <a:ea typeface="微軟正黑體" pitchFamily="34" charset="-120"/>
                  </a:rPr>
                  <a:t> </a:t>
                </a:r>
                <a:r>
                  <a:rPr lang="en-US" altLang="zh-TW" sz="1050" dirty="0" smtClean="0">
                    <a:ea typeface="微軟正黑體" pitchFamily="34" charset="-120"/>
                  </a:rPr>
                  <a:t>SGS</a:t>
                </a:r>
                <a:r>
                  <a:rPr lang="zh-TW" altLang="en-US" sz="1050" dirty="0" smtClean="0">
                    <a:ea typeface="微軟正黑體" pitchFamily="34" charset="-120"/>
                  </a:rPr>
                  <a:t>服務驗證</a:t>
                </a:r>
              </a:p>
            </p:txBody>
          </p:sp>
          <p:sp>
            <p:nvSpPr>
              <p:cNvPr id="27" name="圓角矩形 26"/>
              <p:cNvSpPr/>
              <p:nvPr/>
            </p:nvSpPr>
            <p:spPr>
              <a:xfrm>
                <a:off x="1294074" y="3470134"/>
                <a:ext cx="1088702" cy="682061"/>
              </a:xfrm>
              <a:prstGeom prst="roundRect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en-US" altLang="zh-TW" sz="1050" dirty="0" smtClean="0">
                    <a:ea typeface="微軟正黑體" pitchFamily="34" charset="-120"/>
                  </a:rPr>
                  <a:t>103</a:t>
                </a:r>
                <a:r>
                  <a:rPr lang="zh-TW" altLang="en-US" sz="1050" dirty="0" smtClean="0">
                    <a:ea typeface="微軟正黑體" pitchFamily="34" charset="-120"/>
                  </a:rPr>
                  <a:t>年</a:t>
                </a:r>
                <a:r>
                  <a:rPr lang="en-US" altLang="zh-TW" sz="1050" dirty="0" smtClean="0">
                    <a:ea typeface="微軟正黑體" pitchFamily="34" charset="-120"/>
                  </a:rPr>
                  <a:t>9</a:t>
                </a:r>
                <a:r>
                  <a:rPr lang="zh-TW" altLang="en-US" sz="1050" dirty="0" smtClean="0">
                    <a:ea typeface="微軟正黑體" pitchFamily="34" charset="-120"/>
                  </a:rPr>
                  <a:t>月</a:t>
                </a:r>
                <a:endParaRPr lang="en-US" altLang="zh-TW" sz="1050" dirty="0" smtClean="0">
                  <a:ea typeface="微軟正黑體" pitchFamily="34" charset="-120"/>
                </a:endParaRPr>
              </a:p>
              <a:p>
                <a:pPr algn="ctr"/>
                <a:r>
                  <a:rPr lang="zh-TW" altLang="en-US" sz="1050" dirty="0" smtClean="0">
                    <a:ea typeface="微軟正黑體" pitchFamily="34" charset="-120"/>
                  </a:rPr>
                  <a:t>金峰獎年度</a:t>
                </a:r>
                <a:endParaRPr lang="en-US" altLang="zh-TW" sz="1050" dirty="0" smtClean="0">
                  <a:ea typeface="微軟正黑體" pitchFamily="34" charset="-120"/>
                </a:endParaRPr>
              </a:p>
              <a:p>
                <a:pPr algn="ctr"/>
                <a:r>
                  <a:rPr lang="zh-TW" altLang="zh-TW" sz="1050" dirty="0" smtClean="0">
                    <a:ea typeface="微軟正黑體" pitchFamily="34" charset="-120"/>
                  </a:rPr>
                  <a:t>十大傑出企業</a:t>
                </a:r>
                <a:endParaRPr lang="zh-TW" altLang="en-US" sz="1050" dirty="0" smtClean="0">
                  <a:ea typeface="微軟正黑體" pitchFamily="34" charset="-120"/>
                </a:endParaRPr>
              </a:p>
            </p:txBody>
          </p:sp>
          <p:sp>
            <p:nvSpPr>
              <p:cNvPr id="28" name="圓角矩形 27"/>
              <p:cNvSpPr/>
              <p:nvPr/>
            </p:nvSpPr>
            <p:spPr>
              <a:xfrm>
                <a:off x="3584852" y="3153503"/>
                <a:ext cx="1088702" cy="682061"/>
              </a:xfrm>
              <a:prstGeom prst="roundRect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en-US" altLang="zh-TW" sz="1050" dirty="0" smtClean="0">
                    <a:solidFill>
                      <a:schemeClr val="bg1"/>
                    </a:solidFill>
                    <a:ea typeface="微軟正黑體" pitchFamily="34" charset="-120"/>
                  </a:rPr>
                  <a:t>104</a:t>
                </a:r>
                <a:r>
                  <a:rPr lang="zh-TW" altLang="en-US" sz="1050" dirty="0" smtClean="0">
                    <a:solidFill>
                      <a:schemeClr val="bg1"/>
                    </a:solidFill>
                    <a:ea typeface="微軟正黑體" pitchFamily="34" charset="-120"/>
                  </a:rPr>
                  <a:t>年</a:t>
                </a:r>
                <a:r>
                  <a:rPr lang="en-US" altLang="zh-TW" sz="1050" dirty="0" smtClean="0">
                    <a:solidFill>
                      <a:schemeClr val="bg1"/>
                    </a:solidFill>
                    <a:ea typeface="微軟正黑體" pitchFamily="34" charset="-120"/>
                  </a:rPr>
                  <a:t>6</a:t>
                </a:r>
                <a:r>
                  <a:rPr lang="zh-TW" altLang="en-US" sz="1050" dirty="0" smtClean="0">
                    <a:solidFill>
                      <a:schemeClr val="bg1"/>
                    </a:solidFill>
                    <a:ea typeface="微軟正黑體" pitchFamily="34" charset="-120"/>
                  </a:rPr>
                  <a:t>月</a:t>
                </a:r>
                <a:endParaRPr lang="en-US" altLang="zh-TW" sz="1050" dirty="0" smtClean="0">
                  <a:solidFill>
                    <a:schemeClr val="bg1"/>
                  </a:solidFill>
                  <a:ea typeface="微軟正黑體" pitchFamily="34" charset="-120"/>
                </a:endParaRPr>
              </a:p>
              <a:p>
                <a:pPr algn="ctr"/>
                <a:r>
                  <a:rPr lang="zh-TW" altLang="en-US" sz="1050" dirty="0" smtClean="0">
                    <a:solidFill>
                      <a:schemeClr val="bg1"/>
                    </a:solidFill>
                    <a:ea typeface="微軟正黑體" pitchFamily="34" charset="-120"/>
                  </a:rPr>
                  <a:t>金炬獎</a:t>
                </a:r>
                <a:endParaRPr lang="en-US" altLang="zh-TW" sz="1050" dirty="0" smtClean="0">
                  <a:solidFill>
                    <a:schemeClr val="bg1"/>
                  </a:solidFill>
                  <a:ea typeface="微軟正黑體" pitchFamily="34" charset="-120"/>
                </a:endParaRPr>
              </a:p>
              <a:p>
                <a:pPr algn="ctr"/>
                <a:r>
                  <a:rPr lang="zh-TW" altLang="en-US" sz="1050" dirty="0" smtClean="0">
                    <a:solidFill>
                      <a:schemeClr val="bg1"/>
                    </a:solidFill>
                    <a:ea typeface="微軟正黑體" pitchFamily="34" charset="-120"/>
                  </a:rPr>
                  <a:t>年度十大</a:t>
                </a:r>
                <a:endParaRPr lang="en-US" altLang="zh-TW" sz="1050" dirty="0" smtClean="0">
                  <a:solidFill>
                    <a:schemeClr val="bg1"/>
                  </a:solidFill>
                  <a:ea typeface="微軟正黑體" pitchFamily="34" charset="-120"/>
                </a:endParaRPr>
              </a:p>
              <a:p>
                <a:pPr algn="ctr"/>
                <a:r>
                  <a:rPr lang="zh-TW" altLang="en-US" sz="1050" dirty="0" smtClean="0">
                    <a:solidFill>
                      <a:schemeClr val="bg1"/>
                    </a:solidFill>
                    <a:ea typeface="微軟正黑體" pitchFamily="34" charset="-120"/>
                  </a:rPr>
                  <a:t>績優企業</a:t>
                </a:r>
              </a:p>
            </p:txBody>
          </p:sp>
          <p:sp>
            <p:nvSpPr>
              <p:cNvPr id="32" name="圓角矩形 31"/>
              <p:cNvSpPr/>
              <p:nvPr/>
            </p:nvSpPr>
            <p:spPr>
              <a:xfrm>
                <a:off x="5875631" y="2692446"/>
                <a:ext cx="1088702" cy="682061"/>
              </a:xfrm>
              <a:prstGeom prst="roundRect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en-US" altLang="zh-TW" sz="1050" dirty="0">
                    <a:ea typeface="微軟正黑體" pitchFamily="34" charset="-120"/>
                  </a:rPr>
                  <a:t>105</a:t>
                </a:r>
                <a:r>
                  <a:rPr lang="zh-TW" altLang="en-US" sz="1050" dirty="0">
                    <a:ea typeface="微軟正黑體" pitchFamily="34" charset="-120"/>
                  </a:rPr>
                  <a:t>年</a:t>
                </a:r>
                <a:r>
                  <a:rPr lang="en-US" altLang="zh-TW" sz="1050" dirty="0">
                    <a:ea typeface="微軟正黑體" pitchFamily="34" charset="-120"/>
                  </a:rPr>
                  <a:t>9</a:t>
                </a:r>
                <a:r>
                  <a:rPr lang="zh-TW" altLang="en-US" sz="1050" dirty="0">
                    <a:ea typeface="微軟正黑體" pitchFamily="34" charset="-120"/>
                  </a:rPr>
                  <a:t>月</a:t>
                </a:r>
                <a:endParaRPr lang="en-US" altLang="zh-TW" sz="1050" dirty="0">
                  <a:ea typeface="微軟正黑體" pitchFamily="34" charset="-120"/>
                </a:endParaRPr>
              </a:p>
              <a:p>
                <a:pPr algn="ctr"/>
                <a:r>
                  <a:rPr lang="zh-TW" altLang="en-US" sz="1050" dirty="0">
                    <a:ea typeface="微軟正黑體" pitchFamily="34" charset="-120"/>
                  </a:rPr>
                  <a:t>卓越雜誌</a:t>
                </a:r>
                <a:endParaRPr lang="en-US" altLang="zh-TW" sz="1050" dirty="0">
                  <a:ea typeface="微軟正黑體" pitchFamily="34" charset="-120"/>
                </a:endParaRPr>
              </a:p>
              <a:p>
                <a:pPr algn="ctr"/>
                <a:r>
                  <a:rPr lang="zh-TW" altLang="en-US" sz="1050" dirty="0">
                    <a:ea typeface="微軟正黑體" pitchFamily="34" charset="-120"/>
                  </a:rPr>
                  <a:t>社會責任獎</a:t>
                </a:r>
              </a:p>
            </p:txBody>
          </p:sp>
          <p:sp>
            <p:nvSpPr>
              <p:cNvPr id="35" name="圓角矩形 34"/>
              <p:cNvSpPr/>
              <p:nvPr/>
            </p:nvSpPr>
            <p:spPr>
              <a:xfrm>
                <a:off x="4730242" y="2933692"/>
                <a:ext cx="1088702" cy="682061"/>
              </a:xfrm>
              <a:prstGeom prst="roundRect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en-US" altLang="zh-TW" sz="1050" dirty="0" smtClean="0">
                    <a:ea typeface="微軟正黑體" pitchFamily="34" charset="-120"/>
                  </a:rPr>
                  <a:t>105</a:t>
                </a:r>
                <a:r>
                  <a:rPr lang="zh-TW" altLang="en-US" sz="1050" dirty="0" smtClean="0">
                    <a:ea typeface="微軟正黑體" pitchFamily="34" charset="-120"/>
                  </a:rPr>
                  <a:t>年</a:t>
                </a:r>
                <a:r>
                  <a:rPr lang="en-US" altLang="zh-TW" sz="1050" dirty="0" smtClean="0">
                    <a:ea typeface="微軟正黑體" pitchFamily="34" charset="-120"/>
                  </a:rPr>
                  <a:t>5</a:t>
                </a:r>
                <a:r>
                  <a:rPr lang="zh-TW" altLang="en-US" sz="1050" dirty="0" smtClean="0">
                    <a:ea typeface="微軟正黑體" pitchFamily="34" charset="-120"/>
                  </a:rPr>
                  <a:t>月</a:t>
                </a:r>
              </a:p>
              <a:p>
                <a:pPr algn="ctr"/>
                <a:r>
                  <a:rPr lang="zh-TW" altLang="en-US" sz="1050" dirty="0">
                    <a:ea typeface="微軟正黑體" pitchFamily="34" charset="-120"/>
                  </a:rPr>
                  <a:t>中華民國消費者協會</a:t>
                </a:r>
                <a:r>
                  <a:rPr lang="en-US" altLang="zh-TW" sz="1050" dirty="0">
                    <a:ea typeface="微軟正黑體" pitchFamily="34" charset="-120"/>
                  </a:rPr>
                  <a:t>-</a:t>
                </a:r>
                <a:r>
                  <a:rPr lang="zh-TW" altLang="en-US" sz="1050" dirty="0">
                    <a:ea typeface="微軟正黑體" pitchFamily="34" charset="-120"/>
                  </a:rPr>
                  <a:t>消費者滿意金品</a:t>
                </a:r>
                <a:r>
                  <a:rPr lang="zh-TW" altLang="en-US" sz="1050" dirty="0" smtClean="0">
                    <a:ea typeface="微軟正黑體" pitchFamily="34" charset="-120"/>
                  </a:rPr>
                  <a:t>奬</a:t>
                </a:r>
                <a:endParaRPr lang="zh-TW" altLang="en-US" sz="1050" b="1" dirty="0"/>
              </a:p>
            </p:txBody>
          </p:sp>
          <p:sp>
            <p:nvSpPr>
              <p:cNvPr id="3" name="矩形 2"/>
              <p:cNvSpPr/>
              <p:nvPr/>
            </p:nvSpPr>
            <p:spPr>
              <a:xfrm>
                <a:off x="94226" y="1262051"/>
                <a:ext cx="4398804" cy="3798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en-US" b="1" i="1" dirty="0">
                    <a:solidFill>
                      <a:schemeClr val="accent1">
                        <a:lumMod val="7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華康仿宋體W6"/>
                  </a:rPr>
                  <a:t>卓越服務  </a:t>
                </a:r>
                <a:r>
                  <a:rPr lang="zh-TW" altLang="en-US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華康仿宋體W6"/>
                  </a:rPr>
                  <a:t>     十大</a:t>
                </a:r>
                <a:r>
                  <a:rPr lang="zh-TW" altLang="en-US" b="1" i="1" dirty="0">
                    <a:solidFill>
                      <a:schemeClr val="accent1">
                        <a:lumMod val="7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華康仿宋體W6"/>
                  </a:rPr>
                  <a:t>傑出 </a:t>
                </a:r>
                <a:r>
                  <a:rPr lang="zh-TW" altLang="en-US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華康仿宋體W6"/>
                  </a:rPr>
                  <a:t>     服務驗證</a:t>
                </a:r>
                <a:endParaRPr lang="zh-TW" altLang="en-US" b="1" i="1" dirty="0">
                  <a:solidFill>
                    <a:schemeClr val="accent1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華康仿宋體W6"/>
                </a:endParaRPr>
              </a:p>
            </p:txBody>
          </p:sp>
          <p:sp>
            <p:nvSpPr>
              <p:cNvPr id="38" name="矩形 37"/>
              <p:cNvSpPr/>
              <p:nvPr/>
            </p:nvSpPr>
            <p:spPr>
              <a:xfrm>
                <a:off x="5308016" y="3996517"/>
                <a:ext cx="4730282" cy="3798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en-US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華康仿宋體W6"/>
                  </a:rPr>
                  <a:t>績優</a:t>
                </a:r>
                <a:r>
                  <a:rPr lang="zh-TW" altLang="en-US" b="1" i="1" dirty="0">
                    <a:solidFill>
                      <a:schemeClr val="accent1">
                        <a:lumMod val="7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華康仿宋體W6"/>
                  </a:rPr>
                  <a:t>鍍金 </a:t>
                </a:r>
                <a:r>
                  <a:rPr lang="zh-TW" altLang="en-US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華康仿宋體W6"/>
                  </a:rPr>
                  <a:t>      客戶</a:t>
                </a:r>
                <a:r>
                  <a:rPr lang="zh-TW" altLang="en-US" b="1" i="1" dirty="0">
                    <a:solidFill>
                      <a:schemeClr val="accent1">
                        <a:lumMod val="7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華康仿宋體W6"/>
                  </a:rPr>
                  <a:t>滿意 </a:t>
                </a:r>
                <a:r>
                  <a:rPr lang="zh-TW" altLang="en-US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華康仿宋體W6"/>
                  </a:rPr>
                  <a:t>     社會</a:t>
                </a:r>
                <a:r>
                  <a:rPr lang="zh-TW" altLang="en-US" b="1" i="1" dirty="0">
                    <a:solidFill>
                      <a:schemeClr val="accent1">
                        <a:lumMod val="7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華康仿宋體W6"/>
                  </a:rPr>
                  <a:t>責任</a:t>
                </a:r>
              </a:p>
            </p:txBody>
          </p:sp>
        </p:grpSp>
        <p:sp>
          <p:nvSpPr>
            <p:cNvPr id="29" name="圓角矩形 28"/>
            <p:cNvSpPr/>
            <p:nvPr/>
          </p:nvSpPr>
          <p:spPr>
            <a:xfrm>
              <a:off x="8074463" y="3810722"/>
              <a:ext cx="933236" cy="682061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altLang="zh-TW" sz="1050" dirty="0" smtClean="0">
                  <a:ea typeface="微軟正黑體" pitchFamily="34" charset="-120"/>
                </a:rPr>
                <a:t>108</a:t>
              </a:r>
              <a:r>
                <a:rPr lang="zh-TW" altLang="en-US" sz="1050" dirty="0" smtClean="0">
                  <a:ea typeface="微軟正黑體" pitchFamily="34" charset="-120"/>
                </a:rPr>
                <a:t>年</a:t>
              </a:r>
              <a:r>
                <a:rPr lang="en-US" altLang="zh-TW" sz="1050" dirty="0" smtClean="0">
                  <a:ea typeface="微軟正黑體" pitchFamily="34" charset="-120"/>
                </a:rPr>
                <a:t>11</a:t>
              </a:r>
              <a:r>
                <a:rPr lang="zh-TW" altLang="en-US" sz="1050" dirty="0" smtClean="0">
                  <a:ea typeface="微軟正黑體" pitchFamily="34" charset="-120"/>
                </a:rPr>
                <a:t>月</a:t>
              </a:r>
              <a:endParaRPr lang="en-US" altLang="zh-TW" sz="1050" dirty="0" smtClean="0">
                <a:ea typeface="微軟正黑體" pitchFamily="34" charset="-120"/>
              </a:endParaRPr>
            </a:p>
            <a:p>
              <a:pPr algn="ctr"/>
              <a:r>
                <a:rPr lang="zh-TW" altLang="en-US" sz="1050" dirty="0" smtClean="0">
                  <a:ea typeface="微軟正黑體" pitchFamily="34" charset="-120"/>
                </a:rPr>
                <a:t>電子金流業務最佳服務創新獎</a:t>
              </a:r>
            </a:p>
          </p:txBody>
        </p:sp>
        <p:pic>
          <p:nvPicPr>
            <p:cNvPr id="11" name="圖片 10"/>
            <p:cNvPicPr>
              <a:picLocks noChangeAspect="1"/>
            </p:cNvPicPr>
            <p:nvPr/>
          </p:nvPicPr>
          <p:blipFill rotWithShape="1">
            <a:blip r:embed="rId9">
              <a:lum/>
            </a:blip>
            <a:srcRect l="3650" r="8466"/>
            <a:stretch/>
          </p:blipFill>
          <p:spPr>
            <a:xfrm>
              <a:off x="8237727" y="2779435"/>
              <a:ext cx="667012" cy="1073495"/>
            </a:xfrm>
            <a:prstGeom prst="rect">
              <a:avLst/>
            </a:prstGeom>
            <a:effectLst>
              <a:softEdge rad="63500"/>
            </a:effectLst>
          </p:spPr>
        </p:pic>
        <p:sp>
          <p:nvSpPr>
            <p:cNvPr id="30" name="圓角矩形 29"/>
            <p:cNvSpPr/>
            <p:nvPr/>
          </p:nvSpPr>
          <p:spPr>
            <a:xfrm>
              <a:off x="6969180" y="4013484"/>
              <a:ext cx="1047277" cy="682061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altLang="zh-TW" sz="1050" dirty="0" smtClean="0">
                  <a:solidFill>
                    <a:schemeClr val="bg1"/>
                  </a:solidFill>
                  <a:ea typeface="微軟正黑體" pitchFamily="34" charset="-120"/>
                </a:rPr>
                <a:t>106</a:t>
              </a:r>
              <a:r>
                <a:rPr lang="zh-TW" altLang="en-US" sz="1050" dirty="0" smtClean="0">
                  <a:solidFill>
                    <a:schemeClr val="bg1"/>
                  </a:solidFill>
                  <a:ea typeface="微軟正黑體" pitchFamily="34" charset="-120"/>
                </a:rPr>
                <a:t>年</a:t>
              </a:r>
              <a:endParaRPr lang="en-US" altLang="zh-TW" sz="1050" dirty="0" smtClean="0">
                <a:solidFill>
                  <a:schemeClr val="bg1"/>
                </a:solidFill>
                <a:ea typeface="微軟正黑體" pitchFamily="34" charset="-120"/>
              </a:endParaRPr>
            </a:p>
            <a:p>
              <a:pPr algn="ctr"/>
              <a:r>
                <a:rPr lang="zh-TW" altLang="en-US" sz="1050" dirty="0" smtClean="0">
                  <a:solidFill>
                    <a:schemeClr val="bg1"/>
                  </a:solidFill>
                  <a:ea typeface="微軟正黑體" pitchFamily="34" charset="-120"/>
                </a:rPr>
                <a:t>金融之星</a:t>
              </a:r>
              <a:endParaRPr lang="en-US" altLang="zh-TW" sz="1050" dirty="0" smtClean="0">
                <a:solidFill>
                  <a:schemeClr val="bg1"/>
                </a:solidFill>
                <a:ea typeface="微軟正黑體" pitchFamily="34" charset="-120"/>
              </a:endParaRPr>
            </a:p>
            <a:p>
              <a:pPr algn="ctr"/>
              <a:r>
                <a:rPr lang="zh-TW" altLang="en-US" sz="1050" dirty="0" smtClean="0">
                  <a:solidFill>
                    <a:schemeClr val="bg1"/>
                  </a:solidFill>
                  <a:ea typeface="微軟正黑體" pitchFamily="34" charset="-120"/>
                </a:rPr>
                <a:t>最佳公益</a:t>
              </a:r>
              <a:endParaRPr lang="en-US" altLang="zh-TW" sz="1050" dirty="0" smtClean="0">
                <a:solidFill>
                  <a:schemeClr val="bg1"/>
                </a:solidFill>
                <a:ea typeface="微軟正黑體" pitchFamily="34" charset="-120"/>
              </a:endParaRPr>
            </a:p>
            <a:p>
              <a:pPr algn="ctr"/>
              <a:r>
                <a:rPr lang="zh-TW" altLang="en-US" sz="1050" dirty="0" smtClean="0">
                  <a:solidFill>
                    <a:schemeClr val="bg1"/>
                  </a:solidFill>
                  <a:ea typeface="微軟正黑體" pitchFamily="34" charset="-120"/>
                </a:rPr>
                <a:t>關懷獎</a:t>
              </a:r>
            </a:p>
          </p:txBody>
        </p:sp>
        <p:pic>
          <p:nvPicPr>
            <p:cNvPr id="12" name="圖片 11"/>
            <p:cNvPicPr>
              <a:picLocks noChangeAspect="1"/>
            </p:cNvPicPr>
            <p:nvPr/>
          </p:nvPicPr>
          <p:blipFill rotWithShape="1">
            <a:blip r:embed="rId10"/>
            <a:srcRect l="22665" t="22460" r="21423" b="3395"/>
            <a:stretch/>
          </p:blipFill>
          <p:spPr>
            <a:xfrm>
              <a:off x="7198477" y="3001662"/>
              <a:ext cx="659783" cy="1026328"/>
            </a:xfrm>
            <a:prstGeom prst="rect">
              <a:avLst/>
            </a:prstGeom>
            <a:effectLst>
              <a:softEdge rad="63500"/>
            </a:effectLst>
          </p:spPr>
        </p:pic>
      </p:grpSp>
      <p:grpSp>
        <p:nvGrpSpPr>
          <p:cNvPr id="9" name="群組 8"/>
          <p:cNvGrpSpPr/>
          <p:nvPr/>
        </p:nvGrpSpPr>
        <p:grpSpPr>
          <a:xfrm>
            <a:off x="719728" y="1101492"/>
            <a:ext cx="1404000" cy="1361157"/>
            <a:chOff x="538208" y="1023858"/>
            <a:chExt cx="1404000" cy="1361157"/>
          </a:xfrm>
        </p:grpSpPr>
        <p:sp>
          <p:nvSpPr>
            <p:cNvPr id="33" name="矩形 12"/>
            <p:cNvSpPr>
              <a:spLocks noChangeArrowheads="1"/>
            </p:cNvSpPr>
            <p:nvPr/>
          </p:nvSpPr>
          <p:spPr bwMode="auto">
            <a:xfrm>
              <a:off x="538208" y="1023858"/>
              <a:ext cx="1404000" cy="1097188"/>
            </a:xfrm>
            <a:prstGeom prst="rect">
              <a:avLst/>
            </a:prstGeom>
            <a:solidFill>
              <a:srgbClr val="9CC2E5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1600">
                <a:solidFill>
                  <a:srgbClr val="FFFFFF"/>
                </a:solidFill>
                <a:latin typeface="方正兰亭粗黑_GBK" charset="-122"/>
                <a:ea typeface="方正兰亭粗黑_GBK" charset="-122"/>
              </a:endParaRPr>
            </a:p>
          </p:txBody>
        </p:sp>
        <p:sp>
          <p:nvSpPr>
            <p:cNvPr id="37" name="任意多边形 16"/>
            <p:cNvSpPr>
              <a:spLocks noChangeArrowheads="1"/>
            </p:cNvSpPr>
            <p:nvPr/>
          </p:nvSpPr>
          <p:spPr bwMode="auto">
            <a:xfrm>
              <a:off x="538208" y="1512252"/>
              <a:ext cx="1404000" cy="872763"/>
            </a:xfrm>
            <a:custGeom>
              <a:avLst/>
              <a:gdLst>
                <a:gd name="T0" fmla="*/ 1175287 w 2356338"/>
                <a:gd name="T1" fmla="*/ 0 h 2856024"/>
                <a:gd name="T2" fmla="*/ 1474827 w 2356338"/>
                <a:gd name="T3" fmla="*/ 140960 h 2856024"/>
                <a:gd name="T4" fmla="*/ 2356338 w 2356338"/>
                <a:gd name="T5" fmla="*/ 140960 h 2856024"/>
                <a:gd name="T6" fmla="*/ 2356338 w 2356338"/>
                <a:gd name="T7" fmla="*/ 2856024 h 2856024"/>
                <a:gd name="T8" fmla="*/ 0 w 2356338"/>
                <a:gd name="T9" fmla="*/ 2856024 h 2856024"/>
                <a:gd name="T10" fmla="*/ 0 w 2356338"/>
                <a:gd name="T11" fmla="*/ 140960 h 2856024"/>
                <a:gd name="T12" fmla="*/ 875747 w 2356338"/>
                <a:gd name="T13" fmla="*/ 140960 h 28560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356338"/>
                <a:gd name="T22" fmla="*/ 0 h 2856024"/>
                <a:gd name="T23" fmla="*/ 2356338 w 2356338"/>
                <a:gd name="T24" fmla="*/ 2856024 h 28560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356338" h="2856024">
                  <a:moveTo>
                    <a:pt x="1175287" y="0"/>
                  </a:moveTo>
                  <a:lnTo>
                    <a:pt x="1474827" y="140960"/>
                  </a:lnTo>
                  <a:lnTo>
                    <a:pt x="2356338" y="140960"/>
                  </a:lnTo>
                  <a:lnTo>
                    <a:pt x="2356338" y="2856024"/>
                  </a:lnTo>
                  <a:lnTo>
                    <a:pt x="0" y="2856024"/>
                  </a:lnTo>
                  <a:lnTo>
                    <a:pt x="0" y="140960"/>
                  </a:lnTo>
                  <a:lnTo>
                    <a:pt x="875747" y="14096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lIns="72000" rIns="72000" anchor="ctr"/>
            <a:lstStyle/>
            <a:p>
              <a:pPr algn="ctr">
                <a:lnSpc>
                  <a:spcPct val="120000"/>
                </a:lnSpc>
              </a:pPr>
              <a:r>
                <a:rPr lang="zh-TW" altLang="en-US" sz="1600" dirty="0" smtClean="0">
                  <a:solidFill>
                    <a:schemeClr val="tx2">
                      <a:lumMod val="75000"/>
                    </a:schemeClr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中華信用評等</a:t>
              </a:r>
              <a:endParaRPr lang="zh-CN" altLang="en-US" sz="1600" dirty="0">
                <a:solidFill>
                  <a:schemeClr val="tx2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42" name="文本框 20"/>
            <p:cNvSpPr>
              <a:spLocks noChangeArrowheads="1"/>
            </p:cNvSpPr>
            <p:nvPr/>
          </p:nvSpPr>
          <p:spPr bwMode="auto">
            <a:xfrm>
              <a:off x="538208" y="1124744"/>
              <a:ext cx="14040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zh-TW" altLang="en-US" sz="1600" dirty="0" smtClean="0">
                  <a:solidFill>
                    <a:srgbClr val="3E3D4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評等公司</a:t>
              </a:r>
              <a:endParaRPr lang="zh-CN" altLang="en-US" sz="1600" dirty="0">
                <a:solidFill>
                  <a:srgbClr val="3E3D4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2294864" y="1101492"/>
            <a:ext cx="1404000" cy="1361157"/>
            <a:chOff x="2194728" y="1023858"/>
            <a:chExt cx="1404000" cy="1361157"/>
          </a:xfrm>
        </p:grpSpPr>
        <p:sp>
          <p:nvSpPr>
            <p:cNvPr id="53" name="矩形 12"/>
            <p:cNvSpPr>
              <a:spLocks noChangeArrowheads="1"/>
            </p:cNvSpPr>
            <p:nvPr/>
          </p:nvSpPr>
          <p:spPr bwMode="auto">
            <a:xfrm>
              <a:off x="2194728" y="1023858"/>
              <a:ext cx="1404000" cy="1097188"/>
            </a:xfrm>
            <a:prstGeom prst="rect">
              <a:avLst/>
            </a:prstGeom>
            <a:solidFill>
              <a:srgbClr val="9CC2E5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1600">
                <a:solidFill>
                  <a:srgbClr val="FFFFFF"/>
                </a:solidFill>
                <a:latin typeface="方正兰亭粗黑_GBK" charset="-122"/>
                <a:ea typeface="方正兰亭粗黑_GBK" charset="-122"/>
              </a:endParaRPr>
            </a:p>
          </p:txBody>
        </p:sp>
        <p:sp>
          <p:nvSpPr>
            <p:cNvPr id="54" name="任意多边形 16"/>
            <p:cNvSpPr>
              <a:spLocks noChangeArrowheads="1"/>
            </p:cNvSpPr>
            <p:nvPr/>
          </p:nvSpPr>
          <p:spPr bwMode="auto">
            <a:xfrm>
              <a:off x="2194728" y="1512252"/>
              <a:ext cx="1404000" cy="872763"/>
            </a:xfrm>
            <a:custGeom>
              <a:avLst/>
              <a:gdLst>
                <a:gd name="T0" fmla="*/ 1175287 w 2356338"/>
                <a:gd name="T1" fmla="*/ 0 h 2856024"/>
                <a:gd name="T2" fmla="*/ 1474827 w 2356338"/>
                <a:gd name="T3" fmla="*/ 140960 h 2856024"/>
                <a:gd name="T4" fmla="*/ 2356338 w 2356338"/>
                <a:gd name="T5" fmla="*/ 140960 h 2856024"/>
                <a:gd name="T6" fmla="*/ 2356338 w 2356338"/>
                <a:gd name="T7" fmla="*/ 2856024 h 2856024"/>
                <a:gd name="T8" fmla="*/ 0 w 2356338"/>
                <a:gd name="T9" fmla="*/ 2856024 h 2856024"/>
                <a:gd name="T10" fmla="*/ 0 w 2356338"/>
                <a:gd name="T11" fmla="*/ 140960 h 2856024"/>
                <a:gd name="T12" fmla="*/ 875747 w 2356338"/>
                <a:gd name="T13" fmla="*/ 140960 h 28560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356338"/>
                <a:gd name="T22" fmla="*/ 0 h 2856024"/>
                <a:gd name="T23" fmla="*/ 2356338 w 2356338"/>
                <a:gd name="T24" fmla="*/ 2856024 h 28560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356338" h="2856024">
                  <a:moveTo>
                    <a:pt x="1175287" y="0"/>
                  </a:moveTo>
                  <a:lnTo>
                    <a:pt x="1474827" y="140960"/>
                  </a:lnTo>
                  <a:lnTo>
                    <a:pt x="2356338" y="140960"/>
                  </a:lnTo>
                  <a:lnTo>
                    <a:pt x="2356338" y="2856024"/>
                  </a:lnTo>
                  <a:lnTo>
                    <a:pt x="0" y="2856024"/>
                  </a:lnTo>
                  <a:lnTo>
                    <a:pt x="0" y="140960"/>
                  </a:lnTo>
                  <a:lnTo>
                    <a:pt x="875747" y="14096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lIns="72000" rIns="72000" anchor="ctr"/>
            <a:lstStyle/>
            <a:p>
              <a:pPr algn="ctr">
                <a:lnSpc>
                  <a:spcPct val="120000"/>
                </a:lnSpc>
              </a:pPr>
              <a:r>
                <a:rPr lang="en-US" altLang="zh-TW" sz="1600" dirty="0" smtClean="0">
                  <a:solidFill>
                    <a:schemeClr val="tx2">
                      <a:lumMod val="75000"/>
                    </a:schemeClr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110.11.29</a:t>
              </a:r>
              <a:endParaRPr lang="zh-CN" altLang="en-US" sz="1600" dirty="0">
                <a:solidFill>
                  <a:schemeClr val="tx2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55" name="文本框 20"/>
            <p:cNvSpPr>
              <a:spLocks noChangeArrowheads="1"/>
            </p:cNvSpPr>
            <p:nvPr/>
          </p:nvSpPr>
          <p:spPr bwMode="auto">
            <a:xfrm>
              <a:off x="2194728" y="1124744"/>
              <a:ext cx="14040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zh-TW" altLang="en-US" sz="1600" dirty="0" smtClean="0">
                  <a:solidFill>
                    <a:srgbClr val="3E3D4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日期</a:t>
              </a:r>
              <a:endParaRPr lang="zh-CN" altLang="en-US" sz="1600" dirty="0">
                <a:solidFill>
                  <a:srgbClr val="3E3D4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3870000" y="1101492"/>
            <a:ext cx="1404000" cy="1361157"/>
            <a:chOff x="3851248" y="1023858"/>
            <a:chExt cx="1404000" cy="1361157"/>
          </a:xfrm>
        </p:grpSpPr>
        <p:sp>
          <p:nvSpPr>
            <p:cNvPr id="57" name="矩形 12"/>
            <p:cNvSpPr>
              <a:spLocks noChangeArrowheads="1"/>
            </p:cNvSpPr>
            <p:nvPr/>
          </p:nvSpPr>
          <p:spPr bwMode="auto">
            <a:xfrm>
              <a:off x="3851248" y="1023858"/>
              <a:ext cx="1404000" cy="1097188"/>
            </a:xfrm>
            <a:prstGeom prst="rect">
              <a:avLst/>
            </a:prstGeom>
            <a:solidFill>
              <a:srgbClr val="9CC2E5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1600">
                <a:solidFill>
                  <a:srgbClr val="FFFFFF"/>
                </a:solidFill>
                <a:latin typeface="方正兰亭粗黑_GBK" charset="-122"/>
                <a:ea typeface="方正兰亭粗黑_GBK" charset="-122"/>
              </a:endParaRPr>
            </a:p>
          </p:txBody>
        </p:sp>
        <p:sp>
          <p:nvSpPr>
            <p:cNvPr id="58" name="任意多边形 16"/>
            <p:cNvSpPr>
              <a:spLocks noChangeArrowheads="1"/>
            </p:cNvSpPr>
            <p:nvPr/>
          </p:nvSpPr>
          <p:spPr bwMode="auto">
            <a:xfrm>
              <a:off x="3851248" y="1512252"/>
              <a:ext cx="1404000" cy="872763"/>
            </a:xfrm>
            <a:custGeom>
              <a:avLst/>
              <a:gdLst>
                <a:gd name="T0" fmla="*/ 1175287 w 2356338"/>
                <a:gd name="T1" fmla="*/ 0 h 2856024"/>
                <a:gd name="T2" fmla="*/ 1474827 w 2356338"/>
                <a:gd name="T3" fmla="*/ 140960 h 2856024"/>
                <a:gd name="T4" fmla="*/ 2356338 w 2356338"/>
                <a:gd name="T5" fmla="*/ 140960 h 2856024"/>
                <a:gd name="T6" fmla="*/ 2356338 w 2356338"/>
                <a:gd name="T7" fmla="*/ 2856024 h 2856024"/>
                <a:gd name="T8" fmla="*/ 0 w 2356338"/>
                <a:gd name="T9" fmla="*/ 2856024 h 2856024"/>
                <a:gd name="T10" fmla="*/ 0 w 2356338"/>
                <a:gd name="T11" fmla="*/ 140960 h 2856024"/>
                <a:gd name="T12" fmla="*/ 875747 w 2356338"/>
                <a:gd name="T13" fmla="*/ 140960 h 28560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356338"/>
                <a:gd name="T22" fmla="*/ 0 h 2856024"/>
                <a:gd name="T23" fmla="*/ 2356338 w 2356338"/>
                <a:gd name="T24" fmla="*/ 2856024 h 28560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356338" h="2856024">
                  <a:moveTo>
                    <a:pt x="1175287" y="0"/>
                  </a:moveTo>
                  <a:lnTo>
                    <a:pt x="1474827" y="140960"/>
                  </a:lnTo>
                  <a:lnTo>
                    <a:pt x="2356338" y="140960"/>
                  </a:lnTo>
                  <a:lnTo>
                    <a:pt x="2356338" y="2856024"/>
                  </a:lnTo>
                  <a:lnTo>
                    <a:pt x="0" y="2856024"/>
                  </a:lnTo>
                  <a:lnTo>
                    <a:pt x="0" y="140960"/>
                  </a:lnTo>
                  <a:lnTo>
                    <a:pt x="875747" y="14096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lIns="72000" rIns="72000" anchor="ctr"/>
            <a:lstStyle/>
            <a:p>
              <a:pPr algn="ctr">
                <a:lnSpc>
                  <a:spcPct val="120000"/>
                </a:lnSpc>
              </a:pPr>
              <a:r>
                <a:rPr lang="en-US" altLang="zh-CN" sz="1600" dirty="0" smtClean="0">
                  <a:solidFill>
                    <a:schemeClr val="tx2">
                      <a:lumMod val="75000"/>
                    </a:schemeClr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twBBB+</a:t>
              </a:r>
              <a:endParaRPr lang="zh-CN" altLang="en-US" sz="1600" dirty="0">
                <a:solidFill>
                  <a:schemeClr val="tx2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59" name="文本框 20"/>
            <p:cNvSpPr>
              <a:spLocks noChangeArrowheads="1"/>
            </p:cNvSpPr>
            <p:nvPr/>
          </p:nvSpPr>
          <p:spPr bwMode="auto">
            <a:xfrm>
              <a:off x="3851248" y="1124744"/>
              <a:ext cx="14040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zh-TW" altLang="en-US" sz="1600" dirty="0" smtClean="0">
                  <a:solidFill>
                    <a:srgbClr val="3E3D4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長期</a:t>
              </a:r>
              <a:endParaRPr lang="zh-CN" altLang="en-US" sz="1600" dirty="0">
                <a:solidFill>
                  <a:srgbClr val="3E3D4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14" name="群組 13"/>
          <p:cNvGrpSpPr/>
          <p:nvPr/>
        </p:nvGrpSpPr>
        <p:grpSpPr>
          <a:xfrm>
            <a:off x="5445136" y="1101492"/>
            <a:ext cx="1404000" cy="1361157"/>
            <a:chOff x="5507768" y="1023858"/>
            <a:chExt cx="1404000" cy="1361157"/>
          </a:xfrm>
        </p:grpSpPr>
        <p:sp>
          <p:nvSpPr>
            <p:cNvPr id="61" name="矩形 12"/>
            <p:cNvSpPr>
              <a:spLocks noChangeArrowheads="1"/>
            </p:cNvSpPr>
            <p:nvPr/>
          </p:nvSpPr>
          <p:spPr bwMode="auto">
            <a:xfrm>
              <a:off x="5507768" y="1023858"/>
              <a:ext cx="1404000" cy="1097188"/>
            </a:xfrm>
            <a:prstGeom prst="rect">
              <a:avLst/>
            </a:prstGeom>
            <a:solidFill>
              <a:srgbClr val="9CC2E5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1600">
                <a:solidFill>
                  <a:srgbClr val="FFFFFF"/>
                </a:solidFill>
                <a:latin typeface="方正兰亭粗黑_GBK" charset="-122"/>
                <a:ea typeface="方正兰亭粗黑_GBK" charset="-122"/>
              </a:endParaRPr>
            </a:p>
          </p:txBody>
        </p:sp>
        <p:sp>
          <p:nvSpPr>
            <p:cNvPr id="62" name="任意多边形 16"/>
            <p:cNvSpPr>
              <a:spLocks noChangeArrowheads="1"/>
            </p:cNvSpPr>
            <p:nvPr/>
          </p:nvSpPr>
          <p:spPr bwMode="auto">
            <a:xfrm>
              <a:off x="5507768" y="1512252"/>
              <a:ext cx="1404000" cy="872763"/>
            </a:xfrm>
            <a:custGeom>
              <a:avLst/>
              <a:gdLst>
                <a:gd name="T0" fmla="*/ 1175287 w 2356338"/>
                <a:gd name="T1" fmla="*/ 0 h 2856024"/>
                <a:gd name="T2" fmla="*/ 1474827 w 2356338"/>
                <a:gd name="T3" fmla="*/ 140960 h 2856024"/>
                <a:gd name="T4" fmla="*/ 2356338 w 2356338"/>
                <a:gd name="T5" fmla="*/ 140960 h 2856024"/>
                <a:gd name="T6" fmla="*/ 2356338 w 2356338"/>
                <a:gd name="T7" fmla="*/ 2856024 h 2856024"/>
                <a:gd name="T8" fmla="*/ 0 w 2356338"/>
                <a:gd name="T9" fmla="*/ 2856024 h 2856024"/>
                <a:gd name="T10" fmla="*/ 0 w 2356338"/>
                <a:gd name="T11" fmla="*/ 140960 h 2856024"/>
                <a:gd name="T12" fmla="*/ 875747 w 2356338"/>
                <a:gd name="T13" fmla="*/ 140960 h 28560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356338"/>
                <a:gd name="T22" fmla="*/ 0 h 2856024"/>
                <a:gd name="T23" fmla="*/ 2356338 w 2356338"/>
                <a:gd name="T24" fmla="*/ 2856024 h 28560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356338" h="2856024">
                  <a:moveTo>
                    <a:pt x="1175287" y="0"/>
                  </a:moveTo>
                  <a:lnTo>
                    <a:pt x="1474827" y="140960"/>
                  </a:lnTo>
                  <a:lnTo>
                    <a:pt x="2356338" y="140960"/>
                  </a:lnTo>
                  <a:lnTo>
                    <a:pt x="2356338" y="2856024"/>
                  </a:lnTo>
                  <a:lnTo>
                    <a:pt x="0" y="2856024"/>
                  </a:lnTo>
                  <a:lnTo>
                    <a:pt x="0" y="140960"/>
                  </a:lnTo>
                  <a:lnTo>
                    <a:pt x="875747" y="14096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lIns="72000" rIns="72000" anchor="ctr"/>
            <a:lstStyle/>
            <a:p>
              <a:pPr algn="ctr">
                <a:lnSpc>
                  <a:spcPct val="120000"/>
                </a:lnSpc>
              </a:pPr>
              <a:r>
                <a:rPr lang="en-US" altLang="zh-CN" sz="1600" dirty="0" smtClean="0">
                  <a:solidFill>
                    <a:schemeClr val="tx2">
                      <a:lumMod val="75000"/>
                    </a:schemeClr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twA-2</a:t>
              </a:r>
              <a:endParaRPr lang="zh-CN" altLang="en-US" sz="1600" dirty="0">
                <a:solidFill>
                  <a:schemeClr val="tx2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3" name="文本框 20"/>
            <p:cNvSpPr>
              <a:spLocks noChangeArrowheads="1"/>
            </p:cNvSpPr>
            <p:nvPr/>
          </p:nvSpPr>
          <p:spPr bwMode="auto">
            <a:xfrm>
              <a:off x="5507768" y="1124744"/>
              <a:ext cx="14040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zh-TW" altLang="en-US" sz="1600" dirty="0" smtClean="0">
                  <a:solidFill>
                    <a:srgbClr val="3E3D4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短期</a:t>
              </a:r>
              <a:endParaRPr lang="zh-CN" altLang="en-US" sz="1600" dirty="0">
                <a:solidFill>
                  <a:srgbClr val="3E3D4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7020272" y="1101492"/>
            <a:ext cx="1404000" cy="1361157"/>
            <a:chOff x="7164288" y="1023858"/>
            <a:chExt cx="1404000" cy="1361157"/>
          </a:xfrm>
        </p:grpSpPr>
        <p:sp>
          <p:nvSpPr>
            <p:cNvPr id="65" name="矩形 12"/>
            <p:cNvSpPr>
              <a:spLocks noChangeArrowheads="1"/>
            </p:cNvSpPr>
            <p:nvPr/>
          </p:nvSpPr>
          <p:spPr bwMode="auto">
            <a:xfrm>
              <a:off x="7164288" y="1023858"/>
              <a:ext cx="1404000" cy="1097188"/>
            </a:xfrm>
            <a:prstGeom prst="rect">
              <a:avLst/>
            </a:prstGeom>
            <a:solidFill>
              <a:srgbClr val="9CC2E5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1600">
                <a:solidFill>
                  <a:srgbClr val="FFFFFF"/>
                </a:solidFill>
                <a:latin typeface="方正兰亭粗黑_GBK" charset="-122"/>
                <a:ea typeface="方正兰亭粗黑_GBK" charset="-122"/>
              </a:endParaRPr>
            </a:p>
          </p:txBody>
        </p:sp>
        <p:sp>
          <p:nvSpPr>
            <p:cNvPr id="66" name="任意多边形 16"/>
            <p:cNvSpPr>
              <a:spLocks noChangeArrowheads="1"/>
            </p:cNvSpPr>
            <p:nvPr/>
          </p:nvSpPr>
          <p:spPr bwMode="auto">
            <a:xfrm>
              <a:off x="7164288" y="1512252"/>
              <a:ext cx="1404000" cy="872763"/>
            </a:xfrm>
            <a:custGeom>
              <a:avLst/>
              <a:gdLst>
                <a:gd name="T0" fmla="*/ 1175287 w 2356338"/>
                <a:gd name="T1" fmla="*/ 0 h 2856024"/>
                <a:gd name="T2" fmla="*/ 1474827 w 2356338"/>
                <a:gd name="T3" fmla="*/ 140960 h 2856024"/>
                <a:gd name="T4" fmla="*/ 2356338 w 2356338"/>
                <a:gd name="T5" fmla="*/ 140960 h 2856024"/>
                <a:gd name="T6" fmla="*/ 2356338 w 2356338"/>
                <a:gd name="T7" fmla="*/ 2856024 h 2856024"/>
                <a:gd name="T8" fmla="*/ 0 w 2356338"/>
                <a:gd name="T9" fmla="*/ 2856024 h 2856024"/>
                <a:gd name="T10" fmla="*/ 0 w 2356338"/>
                <a:gd name="T11" fmla="*/ 140960 h 2856024"/>
                <a:gd name="T12" fmla="*/ 875747 w 2356338"/>
                <a:gd name="T13" fmla="*/ 140960 h 28560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356338"/>
                <a:gd name="T22" fmla="*/ 0 h 2856024"/>
                <a:gd name="T23" fmla="*/ 2356338 w 2356338"/>
                <a:gd name="T24" fmla="*/ 2856024 h 28560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356338" h="2856024">
                  <a:moveTo>
                    <a:pt x="1175287" y="0"/>
                  </a:moveTo>
                  <a:lnTo>
                    <a:pt x="1474827" y="140960"/>
                  </a:lnTo>
                  <a:lnTo>
                    <a:pt x="2356338" y="140960"/>
                  </a:lnTo>
                  <a:lnTo>
                    <a:pt x="2356338" y="2856024"/>
                  </a:lnTo>
                  <a:lnTo>
                    <a:pt x="0" y="2856024"/>
                  </a:lnTo>
                  <a:lnTo>
                    <a:pt x="0" y="140960"/>
                  </a:lnTo>
                  <a:lnTo>
                    <a:pt x="875747" y="14096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lIns="72000" rIns="72000" anchor="ctr"/>
            <a:lstStyle/>
            <a:p>
              <a:pPr algn="ctr">
                <a:lnSpc>
                  <a:spcPct val="120000"/>
                </a:lnSpc>
              </a:pPr>
              <a:r>
                <a:rPr lang="zh-TW" altLang="en-US" sz="1600" dirty="0" smtClean="0">
                  <a:solidFill>
                    <a:schemeClr val="tx2">
                      <a:lumMod val="75000"/>
                    </a:schemeClr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穩定</a:t>
              </a:r>
              <a:endParaRPr lang="zh-CN" altLang="en-US" sz="1600" dirty="0">
                <a:solidFill>
                  <a:schemeClr val="tx2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7" name="文本框 20"/>
            <p:cNvSpPr>
              <a:spLocks noChangeArrowheads="1"/>
            </p:cNvSpPr>
            <p:nvPr/>
          </p:nvSpPr>
          <p:spPr bwMode="auto">
            <a:xfrm>
              <a:off x="7164288" y="1124744"/>
              <a:ext cx="14040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zh-TW" altLang="en-US" sz="1600" dirty="0" smtClean="0">
                  <a:solidFill>
                    <a:srgbClr val="3E3D4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展望</a:t>
              </a:r>
              <a:endParaRPr lang="zh-CN" altLang="en-US" sz="1600" dirty="0">
                <a:solidFill>
                  <a:srgbClr val="3E3D4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44" name="直角三角形 43"/>
          <p:cNvSpPr>
            <a:spLocks noChangeAspect="1"/>
          </p:cNvSpPr>
          <p:nvPr/>
        </p:nvSpPr>
        <p:spPr>
          <a:xfrm rot="13500000" flipV="1">
            <a:off x="610910" y="501905"/>
            <a:ext cx="504000" cy="504000"/>
          </a:xfrm>
          <a:prstGeom prst="rtTriangle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5" name="文本框 1"/>
          <p:cNvSpPr txBox="1"/>
          <p:nvPr/>
        </p:nvSpPr>
        <p:spPr>
          <a:xfrm>
            <a:off x="410259" y="168388"/>
            <a:ext cx="61723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200" b="1" dirty="0" smtClean="0">
                <a:solidFill>
                  <a:srgbClr val="43536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評等</a:t>
            </a:r>
            <a:r>
              <a:rPr kumimoji="1" lang="en-US" altLang="zh-TW" sz="4200" b="1" dirty="0" smtClean="0">
                <a:solidFill>
                  <a:srgbClr val="43536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&amp;</a:t>
            </a:r>
            <a:r>
              <a:rPr kumimoji="1" lang="zh-TW" altLang="en-US" sz="4200" b="1" dirty="0" smtClean="0">
                <a:solidFill>
                  <a:srgbClr val="43536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榮耀</a:t>
            </a:r>
            <a:endParaRPr kumimoji="1" lang="zh-CN" altLang="en-US" sz="4200" b="1" dirty="0">
              <a:solidFill>
                <a:srgbClr val="43536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Yuanti SC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058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「台灣地圖」的圖片搜尋結果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3" r="14188"/>
          <a:stretch/>
        </p:blipFill>
        <p:spPr bwMode="auto">
          <a:xfrm>
            <a:off x="1576310" y="1162775"/>
            <a:ext cx="3265226" cy="481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4267963" y="1119633"/>
            <a:ext cx="13121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台北市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(21)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2955814" y="1028762"/>
            <a:ext cx="13121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新北市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(05)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2357528" y="1440022"/>
            <a:ext cx="13121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桃園市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02)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737357" y="2403819"/>
            <a:ext cx="11881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台中市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(02)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515284" y="2838867"/>
            <a:ext cx="11881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彰化縣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(01)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1154608" y="4645680"/>
            <a:ext cx="11881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高雄市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(02)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1119226" y="4026550"/>
            <a:ext cx="11881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台南市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01)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7" name="群組 26"/>
          <p:cNvGrpSpPr/>
          <p:nvPr/>
        </p:nvGrpSpPr>
        <p:grpSpPr>
          <a:xfrm>
            <a:off x="4932040" y="3310327"/>
            <a:ext cx="4294532" cy="1095253"/>
            <a:chOff x="1415280" y="2060266"/>
            <a:chExt cx="4294532" cy="1095253"/>
          </a:xfrm>
        </p:grpSpPr>
        <p:sp>
          <p:nvSpPr>
            <p:cNvPr id="28" name="矩形 27"/>
            <p:cNvSpPr/>
            <p:nvPr/>
          </p:nvSpPr>
          <p:spPr>
            <a:xfrm>
              <a:off x="2828288" y="2182769"/>
              <a:ext cx="2881524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5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34</a:t>
              </a:r>
              <a:r>
                <a:rPr lang="zh-TW" altLang="en-US" sz="5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家</a:t>
              </a:r>
              <a:endParaRPr lang="zh-CN" altLang="zh-CN" sz="5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cxnSp>
          <p:nvCxnSpPr>
            <p:cNvPr id="31" name="直接连接符 7"/>
            <p:cNvCxnSpPr/>
            <p:nvPr/>
          </p:nvCxnSpPr>
          <p:spPr>
            <a:xfrm>
              <a:off x="2708032" y="2111189"/>
              <a:ext cx="0" cy="102080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组合 6"/>
            <p:cNvGrpSpPr/>
            <p:nvPr/>
          </p:nvGrpSpPr>
          <p:grpSpPr>
            <a:xfrm>
              <a:off x="1415280" y="2060266"/>
              <a:ext cx="1262688" cy="1095253"/>
              <a:chOff x="1144704" y="1275327"/>
              <a:chExt cx="1262688" cy="1095253"/>
            </a:xfrm>
          </p:grpSpPr>
          <p:grpSp>
            <p:nvGrpSpPr>
              <p:cNvPr id="35" name="组合 23"/>
              <p:cNvGrpSpPr/>
              <p:nvPr/>
            </p:nvGrpSpPr>
            <p:grpSpPr>
              <a:xfrm>
                <a:off x="1385216" y="1275327"/>
                <a:ext cx="720000" cy="720000"/>
                <a:chOff x="303266" y="1580341"/>
                <a:chExt cx="1814740" cy="1814740"/>
              </a:xfrm>
            </p:grpSpPr>
            <p:sp>
              <p:nvSpPr>
                <p:cNvPr id="37" name="椭圆 14"/>
                <p:cNvSpPr/>
                <p:nvPr/>
              </p:nvSpPr>
              <p:spPr>
                <a:xfrm>
                  <a:off x="303266" y="1580341"/>
                  <a:ext cx="1814740" cy="1814740"/>
                </a:xfrm>
                <a:prstGeom prst="ellipse">
                  <a:avLst/>
                </a:prstGeom>
                <a:solidFill>
                  <a:srgbClr val="0080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grpSp>
              <p:nvGrpSpPr>
                <p:cNvPr id="38" name="组合 22"/>
                <p:cNvGrpSpPr/>
                <p:nvPr/>
              </p:nvGrpSpPr>
              <p:grpSpPr>
                <a:xfrm>
                  <a:off x="655401" y="1584584"/>
                  <a:ext cx="1099291" cy="1508923"/>
                  <a:chOff x="655401" y="1584584"/>
                  <a:chExt cx="1099291" cy="1508923"/>
                </a:xfrm>
                <a:solidFill>
                  <a:srgbClr val="F2F2F2"/>
                </a:solidFill>
              </p:grpSpPr>
              <p:sp>
                <p:nvSpPr>
                  <p:cNvPr id="41" name="同侧圆角矩形 17"/>
                  <p:cNvSpPr/>
                  <p:nvPr/>
                </p:nvSpPr>
                <p:spPr>
                  <a:xfrm>
                    <a:off x="665848" y="2366527"/>
                    <a:ext cx="1088844" cy="726980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42" name="椭圆 15"/>
                  <p:cNvSpPr>
                    <a:spLocks/>
                  </p:cNvSpPr>
                  <p:nvPr/>
                </p:nvSpPr>
                <p:spPr>
                  <a:xfrm>
                    <a:off x="655401" y="1584584"/>
                    <a:ext cx="1088844" cy="725898"/>
                  </a:xfrm>
                  <a:prstGeom prst="triangl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  <p:sp>
              <p:nvSpPr>
                <p:cNvPr id="39" name="圆角矩形 18"/>
                <p:cNvSpPr/>
                <p:nvPr/>
              </p:nvSpPr>
              <p:spPr>
                <a:xfrm>
                  <a:off x="938060" y="2657934"/>
                  <a:ext cx="544422" cy="435573"/>
                </a:xfrm>
                <a:prstGeom prst="rect">
                  <a:avLst/>
                </a:prstGeom>
                <a:solidFill>
                  <a:srgbClr val="0080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36" name="TextBox 54"/>
              <p:cNvSpPr txBox="1"/>
              <p:nvPr/>
            </p:nvSpPr>
            <p:spPr>
              <a:xfrm>
                <a:off x="1144704" y="1970470"/>
                <a:ext cx="126268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000" b="1" dirty="0" smtClean="0">
                    <a:solidFill>
                      <a:srgbClr val="008077"/>
                    </a:solidFill>
                    <a:latin typeface="微软雅黑" pitchFamily="34" charset="-122"/>
                    <a:ea typeface="微软雅黑" pitchFamily="34" charset="-122"/>
                  </a:rPr>
                  <a:t>分行家數</a:t>
                </a:r>
                <a:endParaRPr lang="zh-CN" altLang="en-US" sz="2000" b="1" dirty="0">
                  <a:solidFill>
                    <a:srgbClr val="008077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sp>
        <p:nvSpPr>
          <p:cNvPr id="40" name="直角三角形 39"/>
          <p:cNvSpPr>
            <a:spLocks noChangeAspect="1"/>
          </p:cNvSpPr>
          <p:nvPr/>
        </p:nvSpPr>
        <p:spPr>
          <a:xfrm rot="13500000" flipV="1">
            <a:off x="610910" y="501905"/>
            <a:ext cx="504000" cy="504000"/>
          </a:xfrm>
          <a:prstGeom prst="rtTriangle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3" name="文本框 1"/>
          <p:cNvSpPr txBox="1"/>
          <p:nvPr/>
        </p:nvSpPr>
        <p:spPr>
          <a:xfrm>
            <a:off x="539553" y="168388"/>
            <a:ext cx="43019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200" b="1" dirty="0" smtClean="0">
                <a:solidFill>
                  <a:srgbClr val="43536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營業據點</a:t>
            </a:r>
            <a:endParaRPr kumimoji="1" lang="zh-CN" altLang="en-US" sz="4200" b="1" dirty="0">
              <a:solidFill>
                <a:srgbClr val="43536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Yuanti SC" charset="-122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3419872" y="260648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43536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總管理處：台北市中山區敬業四路</a:t>
            </a:r>
            <a:r>
              <a:rPr lang="en-US" altLang="zh-TW" b="1" dirty="0" smtClean="0">
                <a:solidFill>
                  <a:srgbClr val="43536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33</a:t>
            </a:r>
            <a:r>
              <a:rPr lang="zh-TW" altLang="en-US" b="1" dirty="0" smtClean="0">
                <a:solidFill>
                  <a:srgbClr val="43536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號</a:t>
            </a:r>
            <a:endParaRPr lang="en-US" altLang="zh-TW" b="1" dirty="0" smtClean="0">
              <a:solidFill>
                <a:srgbClr val="43536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solidFill>
                  <a:srgbClr val="43536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總行地址：台北市中山區長安東路二段</a:t>
            </a:r>
            <a:r>
              <a:rPr lang="en-US" altLang="zh-TW" b="1" dirty="0" smtClean="0">
                <a:solidFill>
                  <a:srgbClr val="43536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246</a:t>
            </a:r>
            <a:r>
              <a:rPr lang="zh-TW" altLang="en-US" b="1" dirty="0" smtClean="0">
                <a:solidFill>
                  <a:srgbClr val="43536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號</a:t>
            </a:r>
            <a:endParaRPr lang="zh-TW" altLang="en-US" b="1" dirty="0">
              <a:solidFill>
                <a:srgbClr val="43536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4031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直角三角形 39"/>
          <p:cNvSpPr>
            <a:spLocks noChangeAspect="1"/>
          </p:cNvSpPr>
          <p:nvPr/>
        </p:nvSpPr>
        <p:spPr>
          <a:xfrm rot="13500000" flipV="1">
            <a:off x="610910" y="501905"/>
            <a:ext cx="504000" cy="504000"/>
          </a:xfrm>
          <a:prstGeom prst="rtTriangle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3" name="文本框 1"/>
          <p:cNvSpPr txBox="1"/>
          <p:nvPr/>
        </p:nvSpPr>
        <p:spPr>
          <a:xfrm>
            <a:off x="554275" y="262389"/>
            <a:ext cx="3801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600" b="1" dirty="0" smtClean="0">
                <a:solidFill>
                  <a:srgbClr val="43536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以</a:t>
            </a:r>
            <a:r>
              <a:rPr kumimoji="1" lang="zh-TW" altLang="en-US" sz="3600" b="1" dirty="0">
                <a:solidFill>
                  <a:srgbClr val="43536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人為本的</a:t>
            </a:r>
            <a:r>
              <a:rPr kumimoji="1" lang="zh-TW" altLang="en-US" sz="3600" b="1" dirty="0" smtClean="0">
                <a:solidFill>
                  <a:srgbClr val="43536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召募</a:t>
            </a:r>
            <a:endParaRPr kumimoji="1" lang="zh-CN" altLang="en-US" sz="3600" b="1" dirty="0">
              <a:solidFill>
                <a:srgbClr val="43536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Yuanti SC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644008" y="578887"/>
            <a:ext cx="3240360" cy="325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  <a:spcAft>
                <a:spcPts val="0"/>
              </a:spcAft>
            </a:pPr>
            <a:r>
              <a:rPr lang="zh-TW" altLang="zh-TW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微軟正黑體" panose="020B0604030504040204" pitchFamily="34" charset="-120"/>
              </a:rPr>
              <a:t>員工是</a:t>
            </a:r>
            <a:r>
              <a:rPr lang="zh-TW" altLang="zh-TW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微軟正黑體" panose="020B0604030504040204" pitchFamily="34" charset="-120"/>
              </a:rPr>
              <a:t>公司重要</a:t>
            </a:r>
            <a:r>
              <a:rPr lang="zh-TW" altLang="zh-TW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微軟正黑體" panose="020B0604030504040204" pitchFamily="34" charset="-120"/>
              </a:rPr>
              <a:t>的資產</a:t>
            </a:r>
            <a:endParaRPr lang="zh-TW" altLang="zh-TW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971600" y="966270"/>
            <a:ext cx="7344816" cy="4478954"/>
            <a:chOff x="971600" y="966270"/>
            <a:chExt cx="7344816" cy="4478954"/>
          </a:xfrm>
        </p:grpSpPr>
        <p:pic>
          <p:nvPicPr>
            <p:cNvPr id="7" name="圖片 6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7604" y="1038279"/>
              <a:ext cx="7272808" cy="4406945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971600" y="966270"/>
              <a:ext cx="7344816" cy="7523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3053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直角三角形 39"/>
          <p:cNvSpPr>
            <a:spLocks noChangeAspect="1"/>
          </p:cNvSpPr>
          <p:nvPr/>
        </p:nvSpPr>
        <p:spPr>
          <a:xfrm rot="13500000" flipV="1">
            <a:off x="610910" y="501905"/>
            <a:ext cx="504000" cy="504000"/>
          </a:xfrm>
          <a:prstGeom prst="rtTriangle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3" name="文本框 1"/>
          <p:cNvSpPr txBox="1"/>
          <p:nvPr/>
        </p:nvSpPr>
        <p:spPr>
          <a:xfrm>
            <a:off x="554275" y="262389"/>
            <a:ext cx="3873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600" b="1" dirty="0" smtClean="0">
                <a:solidFill>
                  <a:srgbClr val="43536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以</a:t>
            </a:r>
            <a:r>
              <a:rPr kumimoji="1" lang="zh-TW" altLang="en-US" sz="3600" b="1" dirty="0">
                <a:solidFill>
                  <a:srgbClr val="43536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人為本的</a:t>
            </a:r>
            <a:r>
              <a:rPr kumimoji="1" lang="zh-TW" altLang="en-US" sz="3600" b="1" dirty="0" smtClean="0">
                <a:solidFill>
                  <a:srgbClr val="43536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召募</a:t>
            </a:r>
            <a:endParaRPr kumimoji="1" lang="zh-CN" altLang="en-US" sz="3600" b="1" dirty="0">
              <a:solidFill>
                <a:srgbClr val="43536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Yuanti SC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572000" y="550522"/>
            <a:ext cx="3240360" cy="325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  <a:spcAft>
                <a:spcPts val="0"/>
              </a:spcAft>
            </a:pPr>
            <a:r>
              <a:rPr lang="zh-TW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微軟正黑體" panose="020B0604030504040204" pitchFamily="34" charset="-120"/>
              </a:rPr>
              <a:t>完備</a:t>
            </a:r>
            <a:r>
              <a:rPr lang="zh-TW" altLang="zh-TW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微軟正黑體" panose="020B0604030504040204" pitchFamily="34" charset="-120"/>
              </a:rPr>
              <a:t>的</a:t>
            </a:r>
            <a:r>
              <a:rPr lang="zh-TW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微軟正黑體" panose="020B0604030504040204" pitchFamily="34" charset="-120"/>
              </a:rPr>
              <a:t>職涯發展</a:t>
            </a:r>
            <a:endParaRPr lang="zh-TW" altLang="zh-TW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1187624" y="1161828"/>
            <a:ext cx="7128792" cy="4067372"/>
            <a:chOff x="827584" y="1233836"/>
            <a:chExt cx="7488832" cy="4355404"/>
          </a:xfrm>
        </p:grpSpPr>
        <p:pic>
          <p:nvPicPr>
            <p:cNvPr id="6" name="圖片 5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584" y="1233836"/>
              <a:ext cx="7488832" cy="4355404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827584" y="1245421"/>
              <a:ext cx="7488832" cy="4553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2330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直角三角形 39"/>
          <p:cNvSpPr>
            <a:spLocks noChangeAspect="1"/>
          </p:cNvSpPr>
          <p:nvPr/>
        </p:nvSpPr>
        <p:spPr>
          <a:xfrm rot="13500000" flipV="1">
            <a:off x="610910" y="501905"/>
            <a:ext cx="504000" cy="504000"/>
          </a:xfrm>
          <a:prstGeom prst="rtTriangle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3" name="文本框 1"/>
          <p:cNvSpPr txBox="1"/>
          <p:nvPr/>
        </p:nvSpPr>
        <p:spPr>
          <a:xfrm>
            <a:off x="554275" y="260648"/>
            <a:ext cx="82661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600" b="1" dirty="0">
                <a:solidFill>
                  <a:srgbClr val="43536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需要您加入的職</a:t>
            </a:r>
            <a:r>
              <a:rPr kumimoji="1" lang="zh-TW" altLang="en-US" sz="3600" b="1" dirty="0" smtClean="0">
                <a:solidFill>
                  <a:srgbClr val="43536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缺</a:t>
            </a:r>
            <a:r>
              <a:rPr kumimoji="1" lang="zh-TW" altLang="en-US" sz="3200" b="1" dirty="0" smtClean="0">
                <a:solidFill>
                  <a:srgbClr val="43536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   </a:t>
            </a:r>
            <a:r>
              <a:rPr kumimoji="1" lang="zh-TW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適合</a:t>
            </a:r>
            <a:r>
              <a:rPr kumimoji="1" lang="zh-TW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人員 </a:t>
            </a:r>
            <a:r>
              <a:rPr kumimoji="1" lang="en-US" altLang="zh-TW" dirty="0" smtClean="0">
                <a:solidFill>
                  <a:srgbClr val="43536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:</a:t>
            </a:r>
            <a:r>
              <a:rPr kumimoji="1" lang="zh-TW" altLang="en-US" dirty="0" smtClean="0">
                <a:solidFill>
                  <a:srgbClr val="43536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 </a:t>
            </a:r>
            <a:r>
              <a:rPr kumimoji="1" lang="zh-TW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實習生／</a:t>
            </a:r>
            <a:r>
              <a:rPr kumimoji="1" lang="zh-TW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應屆畢業／校友</a:t>
            </a:r>
            <a:endParaRPr kumimoji="1"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Yuanti SC" charset="-122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77887" y="1184909"/>
            <a:ext cx="461665" cy="116397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eaVert"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一般職缺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871" y="1184909"/>
            <a:ext cx="8376266" cy="39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5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直角三角形 39"/>
          <p:cNvSpPr>
            <a:spLocks noChangeAspect="1"/>
          </p:cNvSpPr>
          <p:nvPr/>
        </p:nvSpPr>
        <p:spPr>
          <a:xfrm rot="13500000" flipV="1">
            <a:off x="610910" y="501905"/>
            <a:ext cx="504000" cy="504000"/>
          </a:xfrm>
          <a:prstGeom prst="rtTriangle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3" name="文本框 1"/>
          <p:cNvSpPr txBox="1"/>
          <p:nvPr/>
        </p:nvSpPr>
        <p:spPr>
          <a:xfrm>
            <a:off x="554275" y="262389"/>
            <a:ext cx="81941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600" b="1" dirty="0" smtClean="0">
                <a:solidFill>
                  <a:srgbClr val="43536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需要您加入的職缺    </a:t>
            </a:r>
            <a:r>
              <a:rPr kumimoji="1" lang="zh-TW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適合</a:t>
            </a:r>
            <a:r>
              <a:rPr kumimoji="1" lang="zh-TW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人員 </a:t>
            </a:r>
            <a:r>
              <a:rPr kumimoji="1" lang="en-US" altLang="zh-TW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: </a:t>
            </a:r>
            <a:r>
              <a:rPr kumimoji="1" lang="zh-TW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應屆</a:t>
            </a:r>
            <a:r>
              <a:rPr kumimoji="1" lang="zh-TW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畢業／校友</a:t>
            </a:r>
            <a:endParaRPr kumimoji="1" lang="zh-CN" altLang="en-US" sz="2000" b="1" dirty="0">
              <a:solidFill>
                <a:srgbClr val="43536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Yuanti SC" charset="-122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77887" y="1256917"/>
            <a:ext cx="461665" cy="116397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eaVert"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一般職缺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245421"/>
            <a:ext cx="8352928" cy="447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直角三角形 39"/>
          <p:cNvSpPr>
            <a:spLocks noChangeAspect="1"/>
          </p:cNvSpPr>
          <p:nvPr/>
        </p:nvSpPr>
        <p:spPr>
          <a:xfrm rot="13500000" flipV="1">
            <a:off x="610910" y="501905"/>
            <a:ext cx="504000" cy="504000"/>
          </a:xfrm>
          <a:prstGeom prst="rtTriangle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3" name="文本框 1"/>
          <p:cNvSpPr txBox="1"/>
          <p:nvPr/>
        </p:nvSpPr>
        <p:spPr>
          <a:xfrm>
            <a:off x="554275" y="262389"/>
            <a:ext cx="8554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600" b="1" dirty="0" smtClean="0">
                <a:solidFill>
                  <a:srgbClr val="43536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需要</a:t>
            </a:r>
            <a:r>
              <a:rPr kumimoji="1" lang="zh-TW" altLang="en-US" sz="3600" b="1" dirty="0">
                <a:solidFill>
                  <a:srgbClr val="43536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您加入的職</a:t>
            </a:r>
            <a:r>
              <a:rPr kumimoji="1" lang="zh-TW" altLang="en-US" sz="3600" b="1" dirty="0" smtClean="0">
                <a:solidFill>
                  <a:srgbClr val="43536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缺       </a:t>
            </a:r>
            <a:r>
              <a:rPr kumimoji="1" lang="zh-TW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適合人員：</a:t>
            </a:r>
            <a:r>
              <a:rPr kumimoji="1" lang="zh-TW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校友</a:t>
            </a:r>
            <a:endParaRPr kumimoji="1"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Yuanti SC" charset="-122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77887" y="1184909"/>
            <a:ext cx="461665" cy="116397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eaVert"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一般職缺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184909"/>
            <a:ext cx="8352928" cy="476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12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自訂 1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15054</TotalTime>
  <Words>446</Words>
  <Application>Microsoft Office PowerPoint</Application>
  <PresentationFormat>如螢幕大小 (4:3)</PresentationFormat>
  <Paragraphs>90</Paragraphs>
  <Slides>13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14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28" baseType="lpstr">
      <vt:lpstr>微软雅黑</vt:lpstr>
      <vt:lpstr>微软雅黑</vt:lpstr>
      <vt:lpstr>宋体</vt:lpstr>
      <vt:lpstr>Yuanti SC</vt:lpstr>
      <vt:lpstr>方正兰亭粗黑_GBK</vt:lpstr>
      <vt:lpstr>華康仿宋體W6</vt:lpstr>
      <vt:lpstr>華康黑體 Std W5</vt:lpstr>
      <vt:lpstr>華康黑體 Std W9</vt:lpstr>
      <vt:lpstr>微軟正黑體</vt:lpstr>
      <vt:lpstr>新細明體</vt:lpstr>
      <vt:lpstr>標楷體</vt:lpstr>
      <vt:lpstr>Arial</vt:lpstr>
      <vt:lpstr>Calibri</vt:lpstr>
      <vt:lpstr>Times New Roman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30227</dc:creator>
  <cp:lastModifiedBy>鄭蕙芬</cp:lastModifiedBy>
  <cp:revision>1815</cp:revision>
  <cp:lastPrinted>2022-06-16T03:42:46Z</cp:lastPrinted>
  <dcterms:created xsi:type="dcterms:W3CDTF">2014-03-04T09:45:18Z</dcterms:created>
  <dcterms:modified xsi:type="dcterms:W3CDTF">2022-06-16T08:01:03Z</dcterms:modified>
</cp:coreProperties>
</file>